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6"/>
  </p:notesMasterIdLst>
  <p:sldIdLst>
    <p:sldId id="256" r:id="rId2"/>
    <p:sldId id="275" r:id="rId3"/>
    <p:sldId id="269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8" r:id="rId13"/>
    <p:sldId id="289" r:id="rId14"/>
    <p:sldId id="290" r:id="rId15"/>
    <p:sldId id="291" r:id="rId16"/>
    <p:sldId id="292" r:id="rId17"/>
    <p:sldId id="293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11" r:id="rId26"/>
    <p:sldId id="312" r:id="rId27"/>
    <p:sldId id="314" r:id="rId28"/>
    <p:sldId id="315" r:id="rId29"/>
    <p:sldId id="390" r:id="rId30"/>
    <p:sldId id="316" r:id="rId31"/>
    <p:sldId id="317" r:id="rId32"/>
    <p:sldId id="318" r:id="rId33"/>
    <p:sldId id="319" r:id="rId34"/>
    <p:sldId id="387" r:id="rId35"/>
    <p:sldId id="320" r:id="rId36"/>
    <p:sldId id="323" r:id="rId37"/>
    <p:sldId id="325" r:id="rId38"/>
    <p:sldId id="295" r:id="rId39"/>
    <p:sldId id="294" r:id="rId40"/>
    <p:sldId id="333" r:id="rId41"/>
    <p:sldId id="327" r:id="rId42"/>
    <p:sldId id="328" r:id="rId43"/>
    <p:sldId id="329" r:id="rId44"/>
    <p:sldId id="330" r:id="rId45"/>
    <p:sldId id="331" r:id="rId46"/>
    <p:sldId id="332" r:id="rId47"/>
    <p:sldId id="358" r:id="rId48"/>
    <p:sldId id="384" r:id="rId49"/>
    <p:sldId id="385" r:id="rId50"/>
    <p:sldId id="386" r:id="rId51"/>
    <p:sldId id="383" r:id="rId52"/>
    <p:sldId id="296" r:id="rId53"/>
    <p:sldId id="297" r:id="rId54"/>
    <p:sldId id="334" r:id="rId55"/>
    <p:sldId id="335" r:id="rId56"/>
    <p:sldId id="336" r:id="rId57"/>
    <p:sldId id="337" r:id="rId58"/>
    <p:sldId id="338" r:id="rId59"/>
    <p:sldId id="339" r:id="rId60"/>
    <p:sldId id="341" r:id="rId61"/>
    <p:sldId id="340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50" r:id="rId70"/>
    <p:sldId id="351" r:id="rId71"/>
    <p:sldId id="352" r:id="rId72"/>
    <p:sldId id="353" r:id="rId73"/>
    <p:sldId id="354" r:id="rId74"/>
    <p:sldId id="355" r:id="rId75"/>
    <p:sldId id="365" r:id="rId76"/>
    <p:sldId id="298" r:id="rId77"/>
    <p:sldId id="299" r:id="rId78"/>
    <p:sldId id="356" r:id="rId79"/>
    <p:sldId id="357" r:id="rId80"/>
    <p:sldId id="359" r:id="rId81"/>
    <p:sldId id="360" r:id="rId82"/>
    <p:sldId id="361" r:id="rId83"/>
    <p:sldId id="362" r:id="rId84"/>
    <p:sldId id="363" r:id="rId85"/>
    <p:sldId id="364" r:id="rId86"/>
    <p:sldId id="367" r:id="rId87"/>
    <p:sldId id="368" r:id="rId88"/>
    <p:sldId id="389" r:id="rId89"/>
    <p:sldId id="369" r:id="rId90"/>
    <p:sldId id="370" r:id="rId91"/>
    <p:sldId id="371" r:id="rId92"/>
    <p:sldId id="300" r:id="rId93"/>
    <p:sldId id="301" r:id="rId94"/>
    <p:sldId id="372" r:id="rId95"/>
    <p:sldId id="373" r:id="rId96"/>
    <p:sldId id="374" r:id="rId97"/>
    <p:sldId id="375" r:id="rId98"/>
    <p:sldId id="376" r:id="rId99"/>
    <p:sldId id="377" r:id="rId100"/>
    <p:sldId id="378" r:id="rId101"/>
    <p:sldId id="380" r:id="rId102"/>
    <p:sldId id="381" r:id="rId103"/>
    <p:sldId id="379" r:id="rId104"/>
    <p:sldId id="388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B2B"/>
    <a:srgbClr val="000000"/>
    <a:srgbClr val="539287"/>
    <a:srgbClr val="2A4A45"/>
    <a:srgbClr val="355D56"/>
    <a:srgbClr val="BAD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707" autoAdjust="0"/>
  </p:normalViewPr>
  <p:slideViewPr>
    <p:cSldViewPr snapToGrid="0">
      <p:cViewPr varScale="1">
        <p:scale>
          <a:sx n="116" d="100"/>
          <a:sy n="116" d="100"/>
        </p:scale>
        <p:origin x="22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B17714-8A9F-481E-82F2-5279CB89130A}" type="datetimeFigureOut">
              <a:rPr lang="it-IT" smtClean="0"/>
              <a:t>29/05/2017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E65E5-4CDC-43E4-B047-AE2A119C39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739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E65E5-4CDC-43E4-B047-AE2A119C39F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212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35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806" y="4243845"/>
            <a:ext cx="2286017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9495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903278" y="2590078"/>
            <a:ext cx="2288721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17997" y="2827116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tx1">
                <a:lumMod val="95000"/>
              </a:schemeClr>
            </a:gs>
            <a:gs pos="50000">
              <a:schemeClr val="tx1"/>
            </a:gs>
            <a:gs pos="100000">
              <a:schemeClr val="tx1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dirty="0"/>
              <a:t>5/29/2017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ksoftware/Presentations/blob/master/BuildingAnAppFromScratch/Files/IconsSource.md" TargetMode="External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gif"/><Relationship Id="rId10" Type="http://schemas.openxmlformats.org/officeDocument/2006/relationships/image" Target="../media/image73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hyperlink" Target="https://github.com/mrksoftware" TargetMode="External"/><Relationship Id="rId3" Type="http://schemas.microsoft.com/office/2007/relationships/hdphoto" Target="../media/hdphoto1.wdp"/><Relationship Id="rId21" Type="http://schemas.openxmlformats.org/officeDocument/2006/relationships/image" Target="../media/image24.png"/><Relationship Id="rId7" Type="http://schemas.openxmlformats.org/officeDocument/2006/relationships/hyperlink" Target="https://www.facebook.com/MrkSoftware/" TargetMode="Externa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8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hyperlink" Target="https://twitter.com/mirkobellabarba" TargetMode="External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7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60.png"/><Relationship Id="rId4" Type="http://schemas.openxmlformats.org/officeDocument/2006/relationships/image" Target="../media/image74.png"/><Relationship Id="rId9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10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1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20.png"/><Relationship Id="rId7" Type="http://schemas.openxmlformats.org/officeDocument/2006/relationships/image" Target="../media/image12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25.png"/><Relationship Id="rId4" Type="http://schemas.openxmlformats.org/officeDocument/2006/relationships/image" Target="../media/image9.png"/><Relationship Id="rId9" Type="http://schemas.openxmlformats.org/officeDocument/2006/relationships/image" Target="../media/image12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3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1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539287"/>
            </a:gs>
            <a:gs pos="50000">
              <a:srgbClr val="BADFB7"/>
            </a:gs>
            <a:gs pos="100000">
              <a:srgbClr val="539287"/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0" y="2803381"/>
            <a:ext cx="9190213" cy="1080762"/>
          </a:xfrm>
        </p:spPr>
        <p:txBody>
          <a:bodyPr/>
          <a:lstStyle/>
          <a:p>
            <a:r>
              <a:rPr lang="it-IT" dirty="0"/>
              <a:t>Building an </a:t>
            </a:r>
            <a:r>
              <a:rPr lang="it-IT" dirty="0" err="1"/>
              <a:t>app</a:t>
            </a:r>
            <a:r>
              <a:rPr lang="it-IT" dirty="0"/>
              <a:t> from scratch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9901644" y="3143802"/>
            <a:ext cx="2205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600" b="1" dirty="0"/>
              <a:t>27 aprile</a:t>
            </a:r>
            <a:endParaRPr lang="it-IT" sz="14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35" y="596331"/>
            <a:ext cx="1700840" cy="1593701"/>
          </a:xfrm>
          <a:prstGeom prst="rect">
            <a:avLst/>
          </a:prstGeom>
        </p:spPr>
      </p:pic>
      <p:pic>
        <p:nvPicPr>
          <p:cNvPr id="13" name="Segnaposto contenuto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08" y="5913121"/>
            <a:ext cx="2019865" cy="636208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9962607" y="5565858"/>
            <a:ext cx="1741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355D56"/>
                </a:solidFill>
              </a:rPr>
              <a:t>Sponsored</a:t>
            </a:r>
            <a:r>
              <a:rPr lang="it-IT" sz="1400" dirty="0">
                <a:solidFill>
                  <a:srgbClr val="355D56"/>
                </a:solidFill>
              </a:rPr>
              <a:t> by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121921" y="4354519"/>
            <a:ext cx="8958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3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Viaggio attraverso l'ideazione, lo sviluppo e il mantenimento di un'</a:t>
            </a:r>
            <a:r>
              <a:rPr lang="it-IT" sz="3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</a:t>
            </a:r>
            <a:r>
              <a:rPr lang="it-IT" sz="3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per </a:t>
            </a:r>
            <a:r>
              <a:rPr lang="it-IT" sz="3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dispostitivi</a:t>
            </a:r>
            <a:r>
              <a:rPr lang="it-IT" sz="3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mobile</a:t>
            </a:r>
          </a:p>
        </p:txBody>
      </p:sp>
    </p:spTree>
    <p:extLst>
      <p:ext uri="{BB962C8B-B14F-4D97-AF65-F5344CB8AC3E}">
        <p14:creationId xmlns:p14="http://schemas.microsoft.com/office/powerpoint/2010/main" val="1155067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ho iniziato?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8/46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680321" y="2415598"/>
            <a:ext cx="68069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Necessità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680321" y="3474083"/>
            <a:ext cx="6806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Tenermi in allenamento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80321" y="4347902"/>
            <a:ext cx="9396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La speranza di guadagnare qualcosa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680320" y="5221721"/>
            <a:ext cx="6806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Inventare.. Creare..</a:t>
            </a:r>
          </a:p>
        </p:txBody>
      </p:sp>
    </p:spTree>
    <p:extLst>
      <p:ext uri="{BB962C8B-B14F-4D97-AF65-F5344CB8AC3E}">
        <p14:creationId xmlns:p14="http://schemas.microsoft.com/office/powerpoint/2010/main" val="2822952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44/46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736710" y="2998573"/>
            <a:ext cx="350108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QA</a:t>
            </a:r>
          </a:p>
        </p:txBody>
      </p:sp>
    </p:spTree>
    <p:extLst>
      <p:ext uri="{BB962C8B-B14F-4D97-AF65-F5344CB8AC3E}">
        <p14:creationId xmlns:p14="http://schemas.microsoft.com/office/powerpoint/2010/main" val="246723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46/46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949099" y="2553729"/>
            <a:ext cx="707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Tutte le icone usate in questa presentazione sono offerte da: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05" y="3113903"/>
            <a:ext cx="3026557" cy="168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13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46/46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12061" y="2191264"/>
            <a:ext cx="707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Tutte le icone usate in questa presentazione sono offerte da: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525" y="1867277"/>
            <a:ext cx="1881498" cy="1048083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949098" y="4534248"/>
            <a:ext cx="7076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lista degli autori delle icone utilizzate in questa presentazione può essere trovata al seguente </a:t>
            </a:r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  <a:hlinkClick r:id="rId3"/>
              </a:rPr>
              <a:t>indirizzo</a:t>
            </a:r>
            <a:endParaRPr lang="it-IT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1949098" y="3336891"/>
            <a:ext cx="7076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È possibile scegliere colore, formato e dimensione.. </a:t>
            </a:r>
            <a:b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maggior parte delle icone sono gratuite e liberamente utilizzabili, a patto che citiate l’autore dell’icona..</a:t>
            </a:r>
          </a:p>
        </p:txBody>
      </p:sp>
    </p:spTree>
    <p:extLst>
      <p:ext uri="{BB962C8B-B14F-4D97-AF65-F5344CB8AC3E}">
        <p14:creationId xmlns:p14="http://schemas.microsoft.com/office/powerpoint/2010/main" val="152946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45/46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1949099" y="3756454"/>
            <a:ext cx="7076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Ora tocca a voi</a:t>
            </a:r>
          </a:p>
        </p:txBody>
      </p:sp>
    </p:spTree>
    <p:extLst>
      <p:ext uri="{BB962C8B-B14F-4D97-AF65-F5344CB8AC3E}">
        <p14:creationId xmlns:p14="http://schemas.microsoft.com/office/powerpoint/2010/main" val="3329487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46/46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949098" y="3336891"/>
            <a:ext cx="7076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Grazie a tutti</a:t>
            </a:r>
          </a:p>
        </p:txBody>
      </p:sp>
    </p:spTree>
    <p:extLst>
      <p:ext uri="{BB962C8B-B14F-4D97-AF65-F5344CB8AC3E}">
        <p14:creationId xmlns:p14="http://schemas.microsoft.com/office/powerpoint/2010/main" val="950729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 dove si inizia quindi?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245511" y="3114759"/>
            <a:ext cx="1922836" cy="192283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24" y="2322658"/>
            <a:ext cx="1474985" cy="1474985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725" y="4238505"/>
            <a:ext cx="2342881" cy="2342881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2533835" y="5409945"/>
            <a:ext cx="134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9111049" y="3653730"/>
            <a:ext cx="1742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0000"/>
                </a:solidFill>
              </a:rPr>
              <a:t>Sviluppo</a:t>
            </a:r>
          </a:p>
        </p:txBody>
      </p:sp>
      <p:sp>
        <p:nvSpPr>
          <p:cNvPr id="21" name="Figura a mano libera: forma 20"/>
          <p:cNvSpPr/>
          <p:nvPr/>
        </p:nvSpPr>
        <p:spPr>
          <a:xfrm rot="886943">
            <a:off x="4557514" y="3155209"/>
            <a:ext cx="4224940" cy="997040"/>
          </a:xfrm>
          <a:custGeom>
            <a:avLst/>
            <a:gdLst>
              <a:gd name="connsiteX0" fmla="*/ 0 w 4368800"/>
              <a:gd name="connsiteY0" fmla="*/ 1053071 h 1053071"/>
              <a:gd name="connsiteX1" fmla="*/ 2336800 w 4368800"/>
              <a:gd name="connsiteY1" fmla="*/ 125 h 1053071"/>
              <a:gd name="connsiteX2" fmla="*/ 4368800 w 4368800"/>
              <a:gd name="connsiteY2" fmla="*/ 997653 h 105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8800" h="1053071">
                <a:moveTo>
                  <a:pt x="0" y="1053071"/>
                </a:moveTo>
                <a:cubicBezTo>
                  <a:pt x="804333" y="531216"/>
                  <a:pt x="1608667" y="9361"/>
                  <a:pt x="2336800" y="125"/>
                </a:cubicBezTo>
                <a:cubicBezTo>
                  <a:pt x="3064933" y="-9111"/>
                  <a:pt x="3716866" y="494271"/>
                  <a:pt x="4368800" y="997653"/>
                </a:cubicBezTo>
              </a:path>
            </a:pathLst>
          </a:custGeom>
          <a:noFill/>
          <a:ln w="25400" cap="rnd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9671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 dove si inizia quindi?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533835" y="4001449"/>
            <a:ext cx="1922836" cy="192283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348" y="3209348"/>
            <a:ext cx="1474985" cy="1474985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393" y="3791426"/>
            <a:ext cx="2342881" cy="2342881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2256744" y="6059515"/>
            <a:ext cx="134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8954031" y="3044130"/>
            <a:ext cx="1742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0000"/>
                </a:solidFill>
              </a:rPr>
              <a:t>Sviluppo</a:t>
            </a:r>
          </a:p>
        </p:txBody>
      </p:sp>
      <p:sp>
        <p:nvSpPr>
          <p:cNvPr id="5" name="Figura a mano libera: forma 4"/>
          <p:cNvSpPr/>
          <p:nvPr/>
        </p:nvSpPr>
        <p:spPr>
          <a:xfrm>
            <a:off x="4821380" y="3628905"/>
            <a:ext cx="3306619" cy="886816"/>
          </a:xfrm>
          <a:custGeom>
            <a:avLst/>
            <a:gdLst>
              <a:gd name="connsiteX0" fmla="*/ 0 w 4368800"/>
              <a:gd name="connsiteY0" fmla="*/ 1053071 h 1053071"/>
              <a:gd name="connsiteX1" fmla="*/ 2336800 w 4368800"/>
              <a:gd name="connsiteY1" fmla="*/ 125 h 1053071"/>
              <a:gd name="connsiteX2" fmla="*/ 4368800 w 4368800"/>
              <a:gd name="connsiteY2" fmla="*/ 997653 h 105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8800" h="1053071">
                <a:moveTo>
                  <a:pt x="0" y="1053071"/>
                </a:moveTo>
                <a:cubicBezTo>
                  <a:pt x="804333" y="531216"/>
                  <a:pt x="1608667" y="9361"/>
                  <a:pt x="2336800" y="125"/>
                </a:cubicBezTo>
                <a:cubicBezTo>
                  <a:pt x="3064933" y="-9111"/>
                  <a:pt x="3716866" y="494271"/>
                  <a:pt x="4368800" y="997653"/>
                </a:cubicBezTo>
              </a:path>
            </a:pathLst>
          </a:custGeom>
          <a:noFill/>
          <a:ln w="25400" cap="rnd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igura a mano libera: forma 12"/>
          <p:cNvSpPr/>
          <p:nvPr/>
        </p:nvSpPr>
        <p:spPr>
          <a:xfrm rot="10800000">
            <a:off x="4821381" y="5423644"/>
            <a:ext cx="3306619" cy="886816"/>
          </a:xfrm>
          <a:custGeom>
            <a:avLst/>
            <a:gdLst>
              <a:gd name="connsiteX0" fmla="*/ 0 w 4368800"/>
              <a:gd name="connsiteY0" fmla="*/ 1053071 h 1053071"/>
              <a:gd name="connsiteX1" fmla="*/ 2336800 w 4368800"/>
              <a:gd name="connsiteY1" fmla="*/ 125 h 1053071"/>
              <a:gd name="connsiteX2" fmla="*/ 4368800 w 4368800"/>
              <a:gd name="connsiteY2" fmla="*/ 997653 h 105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8800" h="1053071">
                <a:moveTo>
                  <a:pt x="0" y="1053071"/>
                </a:moveTo>
                <a:cubicBezTo>
                  <a:pt x="804333" y="531216"/>
                  <a:pt x="1608667" y="9361"/>
                  <a:pt x="2336800" y="125"/>
                </a:cubicBezTo>
                <a:cubicBezTo>
                  <a:pt x="3064933" y="-9111"/>
                  <a:pt x="3716866" y="494271"/>
                  <a:pt x="4368800" y="997653"/>
                </a:cubicBezTo>
              </a:path>
            </a:pathLst>
          </a:custGeom>
          <a:noFill/>
          <a:ln w="25400" cap="rnd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924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29779" y="2745349"/>
            <a:ext cx="1046078" cy="104607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15" y="2306638"/>
            <a:ext cx="654364" cy="6543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309" y="2745348"/>
            <a:ext cx="1144587" cy="1144587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750379" y="3872184"/>
            <a:ext cx="949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it-IT" sz="2400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6512232" y="3872184"/>
            <a:ext cx="1742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882" y="2830783"/>
            <a:ext cx="1041402" cy="1041402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3406343" y="3872184"/>
            <a:ext cx="24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000000"/>
                </a:solidFill>
              </a:defRPr>
            </a:lvl1pPr>
          </a:lstStyle>
          <a:p>
            <a:r>
              <a:rPr lang="it-IT" sz="2400" dirty="0" err="1"/>
              <a:t>Prototyping</a:t>
            </a:r>
            <a:endParaRPr lang="it-IT" sz="2400" dirty="0"/>
          </a:p>
        </p:txBody>
      </p:sp>
      <p:sp>
        <p:nvSpPr>
          <p:cNvPr id="19" name="Figura a mano libera: forma 18"/>
          <p:cNvSpPr/>
          <p:nvPr/>
        </p:nvSpPr>
        <p:spPr>
          <a:xfrm>
            <a:off x="5304838" y="2745348"/>
            <a:ext cx="1228438" cy="294703"/>
          </a:xfrm>
          <a:custGeom>
            <a:avLst/>
            <a:gdLst>
              <a:gd name="connsiteX0" fmla="*/ 0 w 4368800"/>
              <a:gd name="connsiteY0" fmla="*/ 1053071 h 1053071"/>
              <a:gd name="connsiteX1" fmla="*/ 2336800 w 4368800"/>
              <a:gd name="connsiteY1" fmla="*/ 125 h 1053071"/>
              <a:gd name="connsiteX2" fmla="*/ 4368800 w 4368800"/>
              <a:gd name="connsiteY2" fmla="*/ 997653 h 105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8800" h="1053071">
                <a:moveTo>
                  <a:pt x="0" y="1053071"/>
                </a:moveTo>
                <a:cubicBezTo>
                  <a:pt x="804333" y="531216"/>
                  <a:pt x="1608667" y="9361"/>
                  <a:pt x="2336800" y="125"/>
                </a:cubicBezTo>
                <a:cubicBezTo>
                  <a:pt x="3064933" y="-9111"/>
                  <a:pt x="3716866" y="494271"/>
                  <a:pt x="4368800" y="997653"/>
                </a:cubicBezTo>
              </a:path>
            </a:pathLst>
          </a:custGeom>
          <a:noFill/>
          <a:ln w="25400" cap="rnd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921" y="2813650"/>
            <a:ext cx="898533" cy="898533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6362101" y="6130583"/>
            <a:ext cx="240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</a:rPr>
              <a:t>Monetizzazione</a:t>
            </a:r>
          </a:p>
        </p:txBody>
      </p:sp>
      <p:sp>
        <p:nvSpPr>
          <p:cNvPr id="23" name="Figura a mano libera: forma 22"/>
          <p:cNvSpPr/>
          <p:nvPr/>
        </p:nvSpPr>
        <p:spPr>
          <a:xfrm>
            <a:off x="2105891" y="2780247"/>
            <a:ext cx="1228438" cy="329460"/>
          </a:xfrm>
          <a:custGeom>
            <a:avLst/>
            <a:gdLst>
              <a:gd name="connsiteX0" fmla="*/ 0 w 4368800"/>
              <a:gd name="connsiteY0" fmla="*/ 1053071 h 1053071"/>
              <a:gd name="connsiteX1" fmla="*/ 2336800 w 4368800"/>
              <a:gd name="connsiteY1" fmla="*/ 125 h 1053071"/>
              <a:gd name="connsiteX2" fmla="*/ 4368800 w 4368800"/>
              <a:gd name="connsiteY2" fmla="*/ 997653 h 1053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8800" h="1053071">
                <a:moveTo>
                  <a:pt x="0" y="1053071"/>
                </a:moveTo>
                <a:cubicBezTo>
                  <a:pt x="804333" y="531216"/>
                  <a:pt x="1608667" y="9361"/>
                  <a:pt x="2336800" y="125"/>
                </a:cubicBezTo>
                <a:cubicBezTo>
                  <a:pt x="3064933" y="-9111"/>
                  <a:pt x="3716866" y="494271"/>
                  <a:pt x="4368800" y="997653"/>
                </a:cubicBezTo>
              </a:path>
            </a:pathLst>
          </a:custGeom>
          <a:noFill/>
          <a:ln w="25400" cap="rnd">
            <a:solidFill>
              <a:schemeClr val="bg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/>
          <p:cNvSpPr/>
          <p:nvPr/>
        </p:nvSpPr>
        <p:spPr>
          <a:xfrm>
            <a:off x="8106237" y="2745348"/>
            <a:ext cx="1226343" cy="297690"/>
          </a:xfrm>
          <a:custGeom>
            <a:avLst/>
            <a:gdLst>
              <a:gd name="connsiteX0" fmla="*/ 0 w 1226343"/>
              <a:gd name="connsiteY0" fmla="*/ 297690 h 297690"/>
              <a:gd name="connsiteX1" fmla="*/ 666750 w 1226343"/>
              <a:gd name="connsiteY1" fmla="*/ 33 h 297690"/>
              <a:gd name="connsiteX2" fmla="*/ 1226343 w 1226343"/>
              <a:gd name="connsiteY2" fmla="*/ 276258 h 297690"/>
              <a:gd name="connsiteX3" fmla="*/ 1226343 w 1226343"/>
              <a:gd name="connsiteY3" fmla="*/ 276258 h 29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343" h="297690">
                <a:moveTo>
                  <a:pt x="0" y="297690"/>
                </a:moveTo>
                <a:cubicBezTo>
                  <a:pt x="231180" y="150647"/>
                  <a:pt x="462360" y="3605"/>
                  <a:pt x="666750" y="33"/>
                </a:cubicBezTo>
                <a:cubicBezTo>
                  <a:pt x="871140" y="-3539"/>
                  <a:pt x="1226343" y="276258"/>
                  <a:pt x="1226343" y="276258"/>
                </a:cubicBezTo>
                <a:lnTo>
                  <a:pt x="1226343" y="276258"/>
                </a:lnTo>
              </a:path>
            </a:pathLst>
          </a:custGeom>
          <a:noFill/>
          <a:ln w="25400" cap="rnd">
            <a:solidFill>
              <a:schemeClr val="bg1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4294" y="5101209"/>
            <a:ext cx="876705" cy="876705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5321" y="4948540"/>
            <a:ext cx="1182044" cy="1182044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9568438" y="4024583"/>
            <a:ext cx="1323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0000"/>
                </a:solidFill>
              </a:rPr>
              <a:t>Testing</a:t>
            </a:r>
            <a:endParaRPr lang="it-IT" sz="2400" dirty="0">
              <a:solidFill>
                <a:srgbClr val="000000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2408921" y="6130584"/>
            <a:ext cx="216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00"/>
                </a:solidFill>
              </a:rPr>
              <a:t>Pubblicazione</a:t>
            </a:r>
          </a:p>
        </p:txBody>
      </p:sp>
      <p:sp>
        <p:nvSpPr>
          <p:cNvPr id="33" name="Figura a mano libera: forma 32"/>
          <p:cNvSpPr/>
          <p:nvPr/>
        </p:nvSpPr>
        <p:spPr>
          <a:xfrm rot="8872229">
            <a:off x="8419326" y="4907917"/>
            <a:ext cx="1226343" cy="297690"/>
          </a:xfrm>
          <a:custGeom>
            <a:avLst/>
            <a:gdLst>
              <a:gd name="connsiteX0" fmla="*/ 0 w 1226343"/>
              <a:gd name="connsiteY0" fmla="*/ 297690 h 297690"/>
              <a:gd name="connsiteX1" fmla="*/ 666750 w 1226343"/>
              <a:gd name="connsiteY1" fmla="*/ 33 h 297690"/>
              <a:gd name="connsiteX2" fmla="*/ 1226343 w 1226343"/>
              <a:gd name="connsiteY2" fmla="*/ 276258 h 297690"/>
              <a:gd name="connsiteX3" fmla="*/ 1226343 w 1226343"/>
              <a:gd name="connsiteY3" fmla="*/ 276258 h 29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343" h="297690">
                <a:moveTo>
                  <a:pt x="0" y="297690"/>
                </a:moveTo>
                <a:cubicBezTo>
                  <a:pt x="231180" y="150647"/>
                  <a:pt x="462360" y="3605"/>
                  <a:pt x="666750" y="33"/>
                </a:cubicBezTo>
                <a:cubicBezTo>
                  <a:pt x="871140" y="-3539"/>
                  <a:pt x="1226343" y="276258"/>
                  <a:pt x="1226343" y="276258"/>
                </a:cubicBezTo>
                <a:lnTo>
                  <a:pt x="1226343" y="276258"/>
                </a:lnTo>
              </a:path>
            </a:pathLst>
          </a:custGeom>
          <a:noFill/>
          <a:ln w="25400" cap="rnd">
            <a:solidFill>
              <a:schemeClr val="bg1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Figura a mano libera: forma 33"/>
          <p:cNvSpPr/>
          <p:nvPr/>
        </p:nvSpPr>
        <p:spPr>
          <a:xfrm flipH="1">
            <a:off x="4840284" y="5080063"/>
            <a:ext cx="1611581" cy="391205"/>
          </a:xfrm>
          <a:custGeom>
            <a:avLst/>
            <a:gdLst>
              <a:gd name="connsiteX0" fmla="*/ 0 w 1226343"/>
              <a:gd name="connsiteY0" fmla="*/ 297690 h 297690"/>
              <a:gd name="connsiteX1" fmla="*/ 666750 w 1226343"/>
              <a:gd name="connsiteY1" fmla="*/ 33 h 297690"/>
              <a:gd name="connsiteX2" fmla="*/ 1226343 w 1226343"/>
              <a:gd name="connsiteY2" fmla="*/ 276258 h 297690"/>
              <a:gd name="connsiteX3" fmla="*/ 1226343 w 1226343"/>
              <a:gd name="connsiteY3" fmla="*/ 276258 h 29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343" h="297690">
                <a:moveTo>
                  <a:pt x="0" y="297690"/>
                </a:moveTo>
                <a:cubicBezTo>
                  <a:pt x="231180" y="150647"/>
                  <a:pt x="462360" y="3605"/>
                  <a:pt x="666750" y="33"/>
                </a:cubicBezTo>
                <a:cubicBezTo>
                  <a:pt x="871140" y="-3539"/>
                  <a:pt x="1226343" y="276258"/>
                  <a:pt x="1226343" y="276258"/>
                </a:cubicBezTo>
                <a:lnTo>
                  <a:pt x="1226343" y="276258"/>
                </a:lnTo>
              </a:path>
            </a:pathLst>
          </a:custGeom>
          <a:noFill/>
          <a:ln w="25400" cap="rnd">
            <a:solidFill>
              <a:schemeClr val="bg1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Figura a mano libera: forma 34"/>
          <p:cNvSpPr/>
          <p:nvPr/>
        </p:nvSpPr>
        <p:spPr>
          <a:xfrm rot="12940360">
            <a:off x="1281018" y="5080434"/>
            <a:ext cx="1226343" cy="297690"/>
          </a:xfrm>
          <a:custGeom>
            <a:avLst/>
            <a:gdLst>
              <a:gd name="connsiteX0" fmla="*/ 0 w 1226343"/>
              <a:gd name="connsiteY0" fmla="*/ 297690 h 297690"/>
              <a:gd name="connsiteX1" fmla="*/ 666750 w 1226343"/>
              <a:gd name="connsiteY1" fmla="*/ 33 h 297690"/>
              <a:gd name="connsiteX2" fmla="*/ 1226343 w 1226343"/>
              <a:gd name="connsiteY2" fmla="*/ 276258 h 297690"/>
              <a:gd name="connsiteX3" fmla="*/ 1226343 w 1226343"/>
              <a:gd name="connsiteY3" fmla="*/ 276258 h 29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6343" h="297690">
                <a:moveTo>
                  <a:pt x="0" y="297690"/>
                </a:moveTo>
                <a:cubicBezTo>
                  <a:pt x="231180" y="150647"/>
                  <a:pt x="462360" y="3605"/>
                  <a:pt x="666750" y="33"/>
                </a:cubicBezTo>
                <a:cubicBezTo>
                  <a:pt x="871140" y="-3539"/>
                  <a:pt x="1226343" y="276258"/>
                  <a:pt x="1226343" y="276258"/>
                </a:cubicBezTo>
                <a:lnTo>
                  <a:pt x="1226343" y="276258"/>
                </a:lnTo>
              </a:path>
            </a:pathLst>
          </a:custGeom>
          <a:noFill/>
          <a:ln w="25400" cap="rnd">
            <a:solidFill>
              <a:schemeClr val="bg1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236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4" grpId="0" animBg="1"/>
      <p:bldP spid="29" grpId="0"/>
      <p:bldP spid="32" grpId="0"/>
      <p:bldP spid="33" grpId="0" animBg="1"/>
      <p:bldP spid="34" grpId="0" animBg="1"/>
      <p:bldP spid="3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9/46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47564" y="3547830"/>
            <a:ext cx="789609" cy="7896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9" y="3467671"/>
            <a:ext cx="474964" cy="4749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01" y="3458559"/>
            <a:ext cx="878880" cy="87888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283156" y="4480656"/>
            <a:ext cx="9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4858923" y="4456427"/>
            <a:ext cx="1742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72" y="3639459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2933085" y="4481206"/>
            <a:ext cx="138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 err="1"/>
              <a:t>Prototyping</a:t>
            </a:r>
            <a:endParaRPr lang="it-IT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680" y="3573597"/>
            <a:ext cx="738075" cy="73807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8261458" y="4472439"/>
            <a:ext cx="240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454" y="3606987"/>
            <a:ext cx="730452" cy="73045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605" y="3547830"/>
            <a:ext cx="897697" cy="897697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6769820" y="4480656"/>
            <a:ext cx="132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0000"/>
                </a:solidFill>
              </a:rPr>
              <a:t>Testing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097265" y="4472439"/>
            <a:ext cx="171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Pubblicazione</a:t>
            </a:r>
          </a:p>
        </p:txBody>
      </p:sp>
    </p:spTree>
    <p:extLst>
      <p:ext uri="{BB962C8B-B14F-4D97-AF65-F5344CB8AC3E}">
        <p14:creationId xmlns:p14="http://schemas.microsoft.com/office/powerpoint/2010/main" val="3036848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6477" y="2187179"/>
            <a:ext cx="789609" cy="7896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2" y="2107020"/>
            <a:ext cx="474964" cy="474964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637450" y="2187178"/>
            <a:ext cx="5132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/>
              <a:t>Idea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839" y="3110508"/>
            <a:ext cx="5516824" cy="368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2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11/46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47564" y="3547830"/>
            <a:ext cx="789609" cy="7896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9" y="3467671"/>
            <a:ext cx="474964" cy="4749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01" y="3458559"/>
            <a:ext cx="878880" cy="87888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283156" y="4480656"/>
            <a:ext cx="9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4858923" y="4456427"/>
            <a:ext cx="1742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72" y="3639459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2933085" y="4481206"/>
            <a:ext cx="138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 err="1"/>
              <a:t>Prototyping</a:t>
            </a:r>
            <a:endParaRPr lang="it-IT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680" y="3573597"/>
            <a:ext cx="738075" cy="73807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8261458" y="4472439"/>
            <a:ext cx="240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454" y="3606987"/>
            <a:ext cx="730452" cy="73045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605" y="3547830"/>
            <a:ext cx="897697" cy="897697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6769820" y="4480656"/>
            <a:ext cx="132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0000"/>
                </a:solidFill>
              </a:rPr>
              <a:t>Testing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097265" y="4472439"/>
            <a:ext cx="171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Pubblicazione</a:t>
            </a:r>
          </a:p>
        </p:txBody>
      </p:sp>
    </p:spTree>
    <p:extLst>
      <p:ext uri="{BB962C8B-B14F-4D97-AF65-F5344CB8AC3E}">
        <p14:creationId xmlns:p14="http://schemas.microsoft.com/office/powerpoint/2010/main" val="76066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12/46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48" y="3913809"/>
            <a:ext cx="1301381" cy="130138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309" y="3913809"/>
            <a:ext cx="1301381" cy="130138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670" y="3913809"/>
            <a:ext cx="1301381" cy="1301381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060086" y="5606472"/>
            <a:ext cx="199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Paper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prototyping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5463931" y="5606472"/>
            <a:ext cx="126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Wireframe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9665487" y="5606471"/>
            <a:ext cx="93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3459509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13/46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8684" y="2243892"/>
            <a:ext cx="724337" cy="724337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8957438" y="2421394"/>
            <a:ext cx="199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Paper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prototyping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857" y="3214156"/>
            <a:ext cx="6158787" cy="346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46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13/46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3372" y="3214156"/>
            <a:ext cx="6547758" cy="34270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684" y="2243892"/>
            <a:ext cx="724337" cy="72433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8957438" y="2421394"/>
            <a:ext cx="199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Paper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prototyping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320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800" b="1" dirty="0"/>
              <a:t>Ringraziamenti</a:t>
            </a:r>
            <a:endParaRPr lang="it-IT" sz="2800" dirty="0"/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35" y="3967715"/>
            <a:ext cx="3698789" cy="1165029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312" y="534602"/>
            <a:ext cx="1730803" cy="1730803"/>
          </a:xfrm>
          <a:prstGeom prst="rect">
            <a:avLst/>
          </a:prstGeom>
        </p:spPr>
      </p:pic>
      <p:cxnSp>
        <p:nvCxnSpPr>
          <p:cNvPr id="8" name="Connettore diritto 7"/>
          <p:cNvCxnSpPr/>
          <p:nvPr/>
        </p:nvCxnSpPr>
        <p:spPr>
          <a:xfrm>
            <a:off x="5533238" y="3077029"/>
            <a:ext cx="0" cy="294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0384" y="3883562"/>
            <a:ext cx="3809524" cy="1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853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13/46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728" y="3086140"/>
            <a:ext cx="2685046" cy="361743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684" y="2243892"/>
            <a:ext cx="724337" cy="72433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8957438" y="2421394"/>
            <a:ext cx="199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Paper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prototyping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957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13/46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01" y="3214156"/>
            <a:ext cx="4522611" cy="350550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8684" y="2243892"/>
            <a:ext cx="724337" cy="72433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8957438" y="2421394"/>
            <a:ext cx="199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Paper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prototyping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435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14/46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48" y="3913809"/>
            <a:ext cx="1301381" cy="130138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309" y="3913809"/>
            <a:ext cx="1301381" cy="130138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670" y="3913809"/>
            <a:ext cx="1301381" cy="1301381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060086" y="5606472"/>
            <a:ext cx="199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Paper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prototyping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5463931" y="5606472"/>
            <a:ext cx="126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Wireframe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9673273" y="5606472"/>
            <a:ext cx="9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441798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14/46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2278" y="2218789"/>
            <a:ext cx="610743" cy="610743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9807138" y="2339494"/>
            <a:ext cx="126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Wireframe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4"/>
          <a:srcRect l="50200" b="20988"/>
          <a:stretch/>
        </p:blipFill>
        <p:spPr>
          <a:xfrm>
            <a:off x="4764863" y="3094808"/>
            <a:ext cx="2662275" cy="362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71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14/46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089" y="3214156"/>
            <a:ext cx="5336324" cy="35517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278" y="2218789"/>
            <a:ext cx="610743" cy="610743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9807138" y="2339494"/>
            <a:ext cx="126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Wireframe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756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15/46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48" y="3913809"/>
            <a:ext cx="1301381" cy="130138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309" y="3913809"/>
            <a:ext cx="1301381" cy="130138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670" y="3913809"/>
            <a:ext cx="1301381" cy="1301381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060086" y="5606472"/>
            <a:ext cx="199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Paper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prototyping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5463931" y="5606472"/>
            <a:ext cx="126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Wireframe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9673273" y="5606472"/>
            <a:ext cx="9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385184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15/46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345" y="2226296"/>
            <a:ext cx="657760" cy="657760"/>
          </a:xfrm>
          <a:prstGeom prst="rect">
            <a:avLst/>
          </a:prstGeom>
        </p:spPr>
      </p:pic>
      <p:sp>
        <p:nvSpPr>
          <p:cNvPr id="25" name="CasellaDiTesto 24"/>
          <p:cNvSpPr txBox="1"/>
          <p:nvPr/>
        </p:nvSpPr>
        <p:spPr>
          <a:xfrm>
            <a:off x="10294182" y="2421395"/>
            <a:ext cx="9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1011" y="3214156"/>
            <a:ext cx="6129979" cy="349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5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15/46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821" y="3063239"/>
            <a:ext cx="6256358" cy="397764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345" y="2226296"/>
            <a:ext cx="657760" cy="65776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0294182" y="2421395"/>
            <a:ext cx="9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783924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15/46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306" y="3214156"/>
            <a:ext cx="3179389" cy="353265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1345" y="2226296"/>
            <a:ext cx="657760" cy="65776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0294182" y="2421395"/>
            <a:ext cx="9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36245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15/46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48" y="3913809"/>
            <a:ext cx="1301381" cy="130138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309" y="3913809"/>
            <a:ext cx="1301381" cy="130138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670" y="3913809"/>
            <a:ext cx="1301381" cy="1301381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060086" y="5606472"/>
            <a:ext cx="1992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Paper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prototyping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CasellaDiTesto 23"/>
          <p:cNvSpPr txBox="1"/>
          <p:nvPr/>
        </p:nvSpPr>
        <p:spPr>
          <a:xfrm>
            <a:off x="5463931" y="5606472"/>
            <a:ext cx="126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Wireframe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9673273" y="5606472"/>
            <a:ext cx="9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01017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cosa parliamo oggi?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3/46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680320" y="2744428"/>
            <a:ext cx="10185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Non la solita presentazione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680319" y="3839356"/>
            <a:ext cx="10185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Una presentazione adatta a tutti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80319" y="4994799"/>
            <a:ext cx="10185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Cosa bisogna sapere quando si sviluppano </a:t>
            </a:r>
            <a:r>
              <a:rPr lang="it-IT" sz="36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app</a:t>
            </a:r>
            <a:endParaRPr lang="it-IT" sz="36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0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16/46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19" y="3913809"/>
            <a:ext cx="1301381" cy="1301381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9199" y="3913808"/>
            <a:ext cx="1301381" cy="1301381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2443641" y="5606472"/>
            <a:ext cx="126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Wireframe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CasellaDiTesto 24"/>
          <p:cNvSpPr txBox="1"/>
          <p:nvPr/>
        </p:nvSpPr>
        <p:spPr>
          <a:xfrm>
            <a:off x="8638802" y="5606472"/>
            <a:ext cx="92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66500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17/46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847" y="3763356"/>
            <a:ext cx="2194560" cy="219456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2251" y="3154700"/>
            <a:ext cx="7225139" cy="3411871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2921" y="6069542"/>
            <a:ext cx="497029" cy="49702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649" y="6159599"/>
            <a:ext cx="406972" cy="40697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648" y="6069542"/>
            <a:ext cx="497029" cy="49702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376" y="6159599"/>
            <a:ext cx="406972" cy="40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77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18/46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251" y="3528633"/>
            <a:ext cx="2579414" cy="233400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443" y="6051069"/>
            <a:ext cx="497029" cy="4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11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18/46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608" y="2187033"/>
            <a:ext cx="926173" cy="838055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380" y="3149501"/>
            <a:ext cx="6466092" cy="350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12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18/46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251" y="3528633"/>
            <a:ext cx="2579414" cy="2334004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443" y="6051069"/>
            <a:ext cx="497029" cy="4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1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069" y="3500924"/>
            <a:ext cx="2579414" cy="233400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58" y="3503205"/>
            <a:ext cx="2384239" cy="233172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653" y="6023360"/>
            <a:ext cx="497029" cy="49702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381" y="6113417"/>
            <a:ext cx="406972" cy="406972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261" y="6023360"/>
            <a:ext cx="497029" cy="49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0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19/46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274" y="2209877"/>
            <a:ext cx="793425" cy="77594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56" y="3377955"/>
            <a:ext cx="3299874" cy="3156401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0924" y="3377609"/>
            <a:ext cx="2365490" cy="315398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508" y="3377955"/>
            <a:ext cx="5606473" cy="315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3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20/46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56" y="2226296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1215121" y="2062496"/>
            <a:ext cx="665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sz="5400" dirty="0" err="1"/>
              <a:t>Prototyping</a:t>
            </a:r>
            <a:endParaRPr lang="it-IT" sz="54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030" y="2985826"/>
            <a:ext cx="1216304" cy="1323503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579418" y="3377956"/>
            <a:ext cx="93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Figma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94" y="4351458"/>
            <a:ext cx="2307648" cy="230764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978" y="2801167"/>
            <a:ext cx="1522909" cy="1522909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4824439" y="3377955"/>
            <a:ext cx="113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Dribbble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0398" y="4309329"/>
            <a:ext cx="3133036" cy="2349777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49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24113" y="2930300"/>
            <a:ext cx="1264641" cy="1264641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8417384" y="3377954"/>
            <a:ext cx="2028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Adobe Color CC</a:t>
            </a: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0590" y="4309328"/>
            <a:ext cx="4918798" cy="23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9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21/46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47564" y="3547830"/>
            <a:ext cx="789609" cy="7896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9" y="3467671"/>
            <a:ext cx="474964" cy="4749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01" y="3458559"/>
            <a:ext cx="878880" cy="87888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283156" y="4480656"/>
            <a:ext cx="9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4858923" y="4456427"/>
            <a:ext cx="1742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72" y="3639459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2933085" y="4481206"/>
            <a:ext cx="138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 err="1"/>
              <a:t>Prototyping</a:t>
            </a:r>
            <a:endParaRPr lang="it-IT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680" y="3573597"/>
            <a:ext cx="738075" cy="73807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8261458" y="4472439"/>
            <a:ext cx="240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454" y="3606987"/>
            <a:ext cx="730452" cy="73045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605" y="3547830"/>
            <a:ext cx="897697" cy="897697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6769820" y="4480656"/>
            <a:ext cx="132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0000"/>
                </a:solidFill>
              </a:rPr>
              <a:t>Testing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097265" y="4472439"/>
            <a:ext cx="171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Pubblicazione</a:t>
            </a:r>
          </a:p>
        </p:txBody>
      </p:sp>
    </p:spTree>
    <p:extLst>
      <p:ext uri="{BB962C8B-B14F-4D97-AF65-F5344CB8AC3E}">
        <p14:creationId xmlns:p14="http://schemas.microsoft.com/office/powerpoint/2010/main" val="392343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22/46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11" y="3521362"/>
            <a:ext cx="2601185" cy="260118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03" y="3521360"/>
            <a:ext cx="2601185" cy="260118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407" y="3521360"/>
            <a:ext cx="2601185" cy="260118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441468" y="6280727"/>
            <a:ext cx="1717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Windows 10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5537272" y="6280727"/>
            <a:ext cx="111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Android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9463809" y="6280727"/>
            <a:ext cx="660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iOs</a:t>
            </a:r>
            <a:endParaRPr lang="it-IT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102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Chi sono?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4/46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0321" y="2267859"/>
            <a:ext cx="1916793" cy="1916793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943642" y="2267859"/>
            <a:ext cx="6749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Mirko Bellabarba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514" y="3022808"/>
            <a:ext cx="500272" cy="406893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3562786" y="3022808"/>
            <a:ext cx="363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  <a:hlinkClick r:id="rId5"/>
              </a:rPr>
              <a:t>@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  <a:hlinkClick r:id="rId5"/>
              </a:rPr>
              <a:t>mirkobellabarba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0785" y="2848238"/>
            <a:ext cx="714829" cy="714829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7812787" y="3022808"/>
            <a:ext cx="363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  <a:hlinkClick r:id="rId7"/>
              </a:rPr>
              <a:t>facebook.com/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  <a:hlinkClick r:id="rId7"/>
              </a:rPr>
              <a:t>MrkSoftware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  <a:hlinkClick r:id="rId7"/>
              </a:rPr>
              <a:t>/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2514" y="3757333"/>
            <a:ext cx="427319" cy="427319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3562786" y="3782720"/>
            <a:ext cx="363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mirko.bellabarba</a:t>
            </a: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@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gmail.com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119" y="4469443"/>
            <a:ext cx="944392" cy="944392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3071" y="4469443"/>
            <a:ext cx="944392" cy="944392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9585" y="4469443"/>
            <a:ext cx="895196" cy="895196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6903" y="4469442"/>
            <a:ext cx="895197" cy="895197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4221" y="4481917"/>
            <a:ext cx="919444" cy="919444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14260" y="4470330"/>
            <a:ext cx="894309" cy="894309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119" y="5645097"/>
            <a:ext cx="944392" cy="93173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40729" y="4469441"/>
            <a:ext cx="851145" cy="851145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89562" y="5673287"/>
            <a:ext cx="931734" cy="931734"/>
          </a:xfrm>
          <a:prstGeom prst="rect">
            <a:avLst/>
          </a:prstGeom>
        </p:spPr>
      </p:pic>
      <p:pic>
        <p:nvPicPr>
          <p:cNvPr id="43" name="Immagin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99962" y="5673287"/>
            <a:ext cx="932677" cy="932677"/>
          </a:xfrm>
          <a:prstGeom prst="rect">
            <a:avLst/>
          </a:prstGeom>
        </p:spPr>
      </p:pic>
      <p:pic>
        <p:nvPicPr>
          <p:cNvPr id="45" name="Immagine 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6902" y="5673287"/>
            <a:ext cx="903543" cy="903543"/>
          </a:xfrm>
          <a:prstGeom prst="rect">
            <a:avLst/>
          </a:prstGeom>
        </p:spPr>
      </p:pic>
      <p:pic>
        <p:nvPicPr>
          <p:cNvPr id="47" name="Immagine 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30122" y="5673287"/>
            <a:ext cx="903543" cy="903543"/>
          </a:xfrm>
          <a:prstGeom prst="rect">
            <a:avLst/>
          </a:prstGeom>
        </p:spPr>
      </p:pic>
      <p:pic>
        <p:nvPicPr>
          <p:cNvPr id="49" name="Immagine 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812787" y="5673287"/>
            <a:ext cx="895782" cy="895782"/>
          </a:xfrm>
          <a:prstGeom prst="rect">
            <a:avLst/>
          </a:prstGeom>
        </p:spPr>
      </p:pic>
      <p:pic>
        <p:nvPicPr>
          <p:cNvPr id="51" name="Immagine 5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27530" y="4470402"/>
            <a:ext cx="894237" cy="894237"/>
          </a:xfrm>
          <a:prstGeom prst="rect">
            <a:avLst/>
          </a:prstGeom>
        </p:spPr>
      </p:pic>
      <p:pic>
        <p:nvPicPr>
          <p:cNvPr id="53" name="Immagine 5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83071" y="5618479"/>
            <a:ext cx="944392" cy="944392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59585" y="5645480"/>
            <a:ext cx="930968" cy="93096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966363" y="3664066"/>
            <a:ext cx="465446" cy="465446"/>
          </a:xfrm>
          <a:prstGeom prst="rect">
            <a:avLst/>
          </a:prstGeom>
        </p:spPr>
      </p:pic>
      <p:sp>
        <p:nvSpPr>
          <p:cNvPr id="32" name="CasellaDiTesto 31"/>
          <p:cNvSpPr txBox="1"/>
          <p:nvPr/>
        </p:nvSpPr>
        <p:spPr>
          <a:xfrm>
            <a:off x="7812787" y="3712123"/>
            <a:ext cx="363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  <a:hlinkClick r:id="rId26"/>
              </a:rPr>
              <a:t>github.com/</a:t>
            </a:r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  <a:hlinkClick r:id="rId26"/>
              </a:rPr>
              <a:t>mrksoftware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50"/>
                            </p:stCondLst>
                            <p:childTnLst>
                              <p:par>
                                <p:cTn id="71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5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5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45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22/46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888" y="2224052"/>
            <a:ext cx="743239" cy="743239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9266096" y="2395616"/>
            <a:ext cx="1717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Windows 10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1532033" y="5553385"/>
            <a:ext cx="134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600€ +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816" y="3855028"/>
            <a:ext cx="827299" cy="827299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3810779" y="4867640"/>
            <a:ext cx="159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Si può usare l’emulatore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3810779" y="5568774"/>
            <a:ext cx="159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150€ +</a:t>
            </a: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474" y="3855028"/>
            <a:ext cx="931445" cy="931445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6286510" y="4996445"/>
            <a:ext cx="159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Visual Studio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5552521" y="5584163"/>
            <a:ext cx="3059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Community Edition - Gratis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279" y="3777448"/>
            <a:ext cx="1086604" cy="1086604"/>
          </a:xfrm>
          <a:prstGeom prst="rect">
            <a:avLst/>
          </a:prstGeom>
        </p:spPr>
      </p:pic>
      <p:sp>
        <p:nvSpPr>
          <p:cNvPr id="27" name="CasellaDiTesto 26"/>
          <p:cNvSpPr txBox="1"/>
          <p:nvPr/>
        </p:nvSpPr>
        <p:spPr>
          <a:xfrm>
            <a:off x="8914271" y="5008207"/>
            <a:ext cx="184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Iscrizione a vita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8611869" y="5516953"/>
            <a:ext cx="257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Studenti – Gratis</a:t>
            </a:r>
            <a:b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</a:br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Individuali – 19$</a:t>
            </a:r>
          </a:p>
        </p:txBody>
      </p:sp>
      <p:grpSp>
        <p:nvGrpSpPr>
          <p:cNvPr id="6" name="Gruppo 5"/>
          <p:cNvGrpSpPr/>
          <p:nvPr/>
        </p:nvGrpSpPr>
        <p:grpSpPr>
          <a:xfrm>
            <a:off x="1435631" y="3688265"/>
            <a:ext cx="1160826" cy="1658139"/>
            <a:chOff x="1435631" y="3688265"/>
            <a:chExt cx="1160826" cy="1658139"/>
          </a:xfrm>
        </p:grpSpPr>
        <p:pic>
          <p:nvPicPr>
            <p:cNvPr id="13" name="Immagin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5631" y="3688265"/>
              <a:ext cx="1160826" cy="1160826"/>
            </a:xfrm>
            <a:prstGeom prst="rect">
              <a:avLst/>
            </a:prstGeom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0750" y="5015817"/>
              <a:ext cx="330587" cy="330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0220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23/46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11" y="3521362"/>
            <a:ext cx="2601185" cy="260118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03" y="3521360"/>
            <a:ext cx="2601185" cy="260118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407" y="3521360"/>
            <a:ext cx="2601185" cy="260118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441468" y="6280727"/>
            <a:ext cx="1717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Windows 10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5537272" y="6280727"/>
            <a:ext cx="111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Android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9463809" y="6280727"/>
            <a:ext cx="660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iOs</a:t>
            </a:r>
            <a:endParaRPr lang="it-IT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87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23/46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9211" y="2156232"/>
            <a:ext cx="901105" cy="901105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9953820" y="2395617"/>
            <a:ext cx="111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Android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1532033" y="5552956"/>
            <a:ext cx="1347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600€ +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816" y="3855028"/>
            <a:ext cx="827299" cy="827299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810779" y="4867640"/>
            <a:ext cx="159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Si può usare l’emulatore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3810779" y="5568774"/>
            <a:ext cx="159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150€ +</a:t>
            </a: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6474" y="3855028"/>
            <a:ext cx="931445" cy="931445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6196658" y="4996445"/>
            <a:ext cx="177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Android Studio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5552521" y="5584163"/>
            <a:ext cx="3059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Gratis</a:t>
            </a: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279" y="3777448"/>
            <a:ext cx="1086604" cy="1086604"/>
          </a:xfrm>
          <a:prstGeom prst="rect">
            <a:avLst/>
          </a:prstGeom>
        </p:spPr>
      </p:pic>
      <p:sp>
        <p:nvSpPr>
          <p:cNvPr id="22" name="CasellaDiTesto 21"/>
          <p:cNvSpPr txBox="1"/>
          <p:nvPr/>
        </p:nvSpPr>
        <p:spPr>
          <a:xfrm>
            <a:off x="8914271" y="5008207"/>
            <a:ext cx="1845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Iscrizione a vita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8611869" y="5516953"/>
            <a:ext cx="257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Individuali – 25$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1119761" y="3688265"/>
            <a:ext cx="1614507" cy="1677512"/>
            <a:chOff x="1119761" y="3688265"/>
            <a:chExt cx="1614507" cy="1677512"/>
          </a:xfrm>
        </p:grpSpPr>
        <p:pic>
          <p:nvPicPr>
            <p:cNvPr id="8" name="Immagin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35631" y="3688265"/>
              <a:ext cx="1160826" cy="1160826"/>
            </a:xfrm>
            <a:prstGeom prst="rect">
              <a:avLst/>
            </a:prstGeom>
          </p:spPr>
        </p:pic>
        <p:pic>
          <p:nvPicPr>
            <p:cNvPr id="9" name="Immagine 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19761" y="4996445"/>
              <a:ext cx="333083" cy="333083"/>
            </a:xfrm>
            <a:prstGeom prst="rect">
              <a:avLst/>
            </a:prstGeom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82009" y="4903499"/>
              <a:ext cx="426029" cy="426029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12510" y="4944019"/>
              <a:ext cx="421758" cy="421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441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24/46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11" y="3521362"/>
            <a:ext cx="2601185" cy="260118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03" y="3521360"/>
            <a:ext cx="2601185" cy="260118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407" y="3521360"/>
            <a:ext cx="2601185" cy="260118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441468" y="6280727"/>
            <a:ext cx="1717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Windows 10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5537272" y="6280727"/>
            <a:ext cx="111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Android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9463809" y="6280727"/>
            <a:ext cx="660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iOs</a:t>
            </a:r>
            <a:endParaRPr lang="it-IT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1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24/46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5109" y="2134007"/>
            <a:ext cx="923330" cy="923330"/>
          </a:xfrm>
          <a:prstGeom prst="rect">
            <a:avLst/>
          </a:prstGeom>
        </p:spPr>
      </p:pic>
      <p:sp>
        <p:nvSpPr>
          <p:cNvPr id="25" name="CasellaDiTesto 24"/>
          <p:cNvSpPr txBox="1"/>
          <p:nvPr/>
        </p:nvSpPr>
        <p:spPr>
          <a:xfrm>
            <a:off x="10524137" y="2469508"/>
            <a:ext cx="660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iOs</a:t>
            </a:r>
            <a:endParaRPr lang="it-IT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631" y="3688265"/>
            <a:ext cx="1160826" cy="1160826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065709" y="5553385"/>
            <a:ext cx="156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600/1500€ +</a:t>
            </a: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2816" y="3855028"/>
            <a:ext cx="827299" cy="827299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2906162" y="4867640"/>
            <a:ext cx="31958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Si può usare l’emulatore – Meglio un device fisico però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3810779" y="5568774"/>
            <a:ext cx="159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500€ +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474" y="3855028"/>
            <a:ext cx="931445" cy="931445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6286509" y="4996445"/>
            <a:ext cx="159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xCode</a:t>
            </a:r>
            <a:endParaRPr lang="it-IT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CasellaDiTesto 18"/>
          <p:cNvSpPr txBox="1"/>
          <p:nvPr/>
        </p:nvSpPr>
        <p:spPr>
          <a:xfrm>
            <a:off x="5552521" y="5584163"/>
            <a:ext cx="30593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Gratis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279" y="3777448"/>
            <a:ext cx="1086604" cy="1086604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8763069" y="4996445"/>
            <a:ext cx="227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Iscrizione annuale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8611869" y="5516953"/>
            <a:ext cx="2573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Individuali – 99$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904" y="4936581"/>
            <a:ext cx="429196" cy="42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2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25/46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11" y="3521362"/>
            <a:ext cx="2601185" cy="260118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703" y="3521360"/>
            <a:ext cx="2601185" cy="2601185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407" y="3521360"/>
            <a:ext cx="2601185" cy="260118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441468" y="6280727"/>
            <a:ext cx="1717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Windows 10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5537272" y="6280727"/>
            <a:ext cx="111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Android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9463809" y="6280727"/>
            <a:ext cx="660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iOs</a:t>
            </a:r>
            <a:endParaRPr lang="it-IT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097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25/46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67" y="3264071"/>
            <a:ext cx="1023478" cy="102347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801" y="3264071"/>
            <a:ext cx="1023478" cy="1023478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313" y="3264071"/>
            <a:ext cx="1023478" cy="1023478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2048047" y="3575755"/>
            <a:ext cx="1717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Windows 10</a:t>
            </a:r>
          </a:p>
        </p:txBody>
      </p:sp>
      <p:sp>
        <p:nvSpPr>
          <p:cNvPr id="24" name="CasellaDiTesto 23"/>
          <p:cNvSpPr txBox="1"/>
          <p:nvPr/>
        </p:nvSpPr>
        <p:spPr>
          <a:xfrm>
            <a:off x="6102876" y="3575755"/>
            <a:ext cx="111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Android</a:t>
            </a:r>
          </a:p>
        </p:txBody>
      </p:sp>
      <p:sp>
        <p:nvSpPr>
          <p:cNvPr id="25" name="CasellaDiTesto 24"/>
          <p:cNvSpPr txBox="1"/>
          <p:nvPr/>
        </p:nvSpPr>
        <p:spPr>
          <a:xfrm>
            <a:off x="10205913" y="3618295"/>
            <a:ext cx="660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iOs</a:t>
            </a:r>
            <a:endParaRPr lang="it-IT" sz="20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023041" y="4512453"/>
            <a:ext cx="264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Basso costo di entrata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5008421" y="4508491"/>
            <a:ext cx="264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Basso costo di entrata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8993801" y="4505608"/>
            <a:ext cx="264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Alto costo di entrata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5008421" y="5361647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81% Market share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5008421" y="4935069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2.8Mln </a:t>
            </a:r>
            <a:r>
              <a:rPr lang="it-IT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apps</a:t>
            </a:r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nello store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8993801" y="4914065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2.2Mln </a:t>
            </a:r>
            <a:r>
              <a:rPr lang="it-IT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apps</a:t>
            </a:r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nello store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8993801" y="5361647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18% Market share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1021679" y="5356997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0.3% Market share</a:t>
            </a:r>
          </a:p>
        </p:txBody>
      </p:sp>
      <p:sp>
        <p:nvSpPr>
          <p:cNvPr id="26" name="CasellaDiTesto 25"/>
          <p:cNvSpPr txBox="1"/>
          <p:nvPr/>
        </p:nvSpPr>
        <p:spPr>
          <a:xfrm>
            <a:off x="1021679" y="4935069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760K </a:t>
            </a:r>
            <a:r>
              <a:rPr lang="it-IT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apps</a:t>
            </a:r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nello store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407" y="5356997"/>
            <a:ext cx="355597" cy="35559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625" y="5882020"/>
            <a:ext cx="349687" cy="349687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05" y="5876110"/>
            <a:ext cx="355597" cy="355597"/>
          </a:xfrm>
          <a:prstGeom prst="rect">
            <a:avLst/>
          </a:prstGeom>
        </p:spPr>
      </p:pic>
      <p:sp>
        <p:nvSpPr>
          <p:cNvPr id="28" name="CasellaDiTesto 27"/>
          <p:cNvSpPr txBox="1"/>
          <p:nvPr/>
        </p:nvSpPr>
        <p:spPr>
          <a:xfrm>
            <a:off x="1021679" y="5840070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38% Market share</a:t>
            </a:r>
          </a:p>
        </p:txBody>
      </p:sp>
      <p:sp>
        <p:nvSpPr>
          <p:cNvPr id="29" name="CasellaDiTesto 28"/>
          <p:cNvSpPr txBox="1"/>
          <p:nvPr/>
        </p:nvSpPr>
        <p:spPr>
          <a:xfrm>
            <a:off x="5022375" y="5840070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38% Market share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9014261" y="5840070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18% Market share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5046238" y="6318493"/>
            <a:ext cx="290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Meno remunerativo di </a:t>
            </a:r>
            <a:r>
              <a:rPr lang="it-IT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iOs</a:t>
            </a:r>
            <a:endParaRPr lang="it-IT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9014261" y="6287652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Più remunerativo</a:t>
            </a:r>
          </a:p>
        </p:txBody>
      </p:sp>
      <p:sp>
        <p:nvSpPr>
          <p:cNvPr id="33" name="CasellaDiTesto 32"/>
          <p:cNvSpPr txBox="1"/>
          <p:nvPr/>
        </p:nvSpPr>
        <p:spPr>
          <a:xfrm>
            <a:off x="1021679" y="6318493"/>
            <a:ext cx="274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Meno remunerativo</a:t>
            </a:r>
          </a:p>
        </p:txBody>
      </p:sp>
    </p:spTree>
    <p:extLst>
      <p:ext uri="{BB962C8B-B14F-4D97-AF65-F5344CB8AC3E}">
        <p14:creationId xmlns:p14="http://schemas.microsoft.com/office/powerpoint/2010/main" val="2382586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16" grpId="0"/>
      <p:bldP spid="19" grpId="0"/>
      <p:bldP spid="20" grpId="0"/>
      <p:bldP spid="21" grpId="0"/>
      <p:bldP spid="22" grpId="0"/>
      <p:bldP spid="23" grpId="0"/>
      <p:bldP spid="26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26/46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025" y="3185654"/>
            <a:ext cx="4894452" cy="358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9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27/46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15547" y="3480441"/>
            <a:ext cx="10478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Esiste un modo per scrivere il codice una sola volta e pubblicare l’</a:t>
            </a:r>
            <a:r>
              <a:rPr lang="it-IT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</a:t>
            </a:r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su tutte le piattaforme?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80321" y="5005608"/>
            <a:ext cx="1047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risposta è: SI!</a:t>
            </a:r>
          </a:p>
        </p:txBody>
      </p:sp>
    </p:spTree>
    <p:extLst>
      <p:ext uri="{BB962C8B-B14F-4D97-AF65-F5344CB8AC3E}">
        <p14:creationId xmlns:p14="http://schemas.microsoft.com/office/powerpoint/2010/main" val="280804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28/46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15547" y="3480441"/>
            <a:ext cx="1047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1° Soluzione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80321" y="5005608"/>
            <a:ext cx="1047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Web </a:t>
            </a:r>
            <a:r>
              <a:rPr lang="it-IT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</a:t>
            </a:r>
            <a:endParaRPr lang="it-IT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371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creato?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5/46</a:t>
            </a:r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83" y="2198959"/>
            <a:ext cx="2248929" cy="2248929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2546412" y="2064136"/>
            <a:ext cx="7594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Terremoti Italia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2674096" y="2889237"/>
            <a:ext cx="467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240.000 </a:t>
            </a:r>
            <a:r>
              <a:rPr lang="it-IT" sz="24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downloads</a:t>
            </a:r>
            <a:endParaRPr lang="it-IT" sz="2400" u="sng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2674095" y="3474012"/>
            <a:ext cx="4673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20.000+ recensioni</a:t>
            </a:r>
            <a:endParaRPr lang="it-IT" sz="2400" u="sng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2674095" y="4050335"/>
            <a:ext cx="10798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~5K/20K utenti attivi al giorno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171" y="2408207"/>
            <a:ext cx="2457263" cy="4097174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456" y="2407753"/>
            <a:ext cx="2457263" cy="4097174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674095" y="4562808"/>
            <a:ext cx="3929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~1Mln di schermate visualizzate al mese</a:t>
            </a:r>
          </a:p>
        </p:txBody>
      </p:sp>
    </p:spTree>
    <p:extLst>
      <p:ext uri="{BB962C8B-B14F-4D97-AF65-F5344CB8AC3E}">
        <p14:creationId xmlns:p14="http://schemas.microsoft.com/office/powerpoint/2010/main" val="276652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29/46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815547" y="3480441"/>
            <a:ext cx="10478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2° Soluzione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80321" y="5005608"/>
            <a:ext cx="10478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Utilizzo dei </a:t>
            </a:r>
            <a:r>
              <a:rPr lang="it-IT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tools</a:t>
            </a:r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che convertono il codice scritto da me in codice nativo</a:t>
            </a:r>
          </a:p>
        </p:txBody>
      </p:sp>
    </p:spTree>
    <p:extLst>
      <p:ext uri="{BB962C8B-B14F-4D97-AF65-F5344CB8AC3E}">
        <p14:creationId xmlns:p14="http://schemas.microsoft.com/office/powerpoint/2010/main" val="252479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30/46</a:t>
            </a: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81" y="2156232"/>
            <a:ext cx="878880" cy="878880"/>
          </a:xfrm>
          <a:prstGeom prst="rect">
            <a:avLst/>
          </a:prstGeom>
        </p:spPr>
      </p:pic>
      <p:sp>
        <p:nvSpPr>
          <p:cNvPr id="18" name="CasellaDiTesto 17"/>
          <p:cNvSpPr txBox="1"/>
          <p:nvPr/>
        </p:nvSpPr>
        <p:spPr>
          <a:xfrm>
            <a:off x="1192086" y="2134007"/>
            <a:ext cx="49870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61" y="3206578"/>
            <a:ext cx="2883887" cy="288388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4314" y="3557232"/>
            <a:ext cx="3086960" cy="2182577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1239898" y="5721133"/>
            <a:ext cx="264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Xamarin</a:t>
            </a:r>
            <a:endParaRPr lang="it-IT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879176" y="6239706"/>
            <a:ext cx="336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Il linguaggio da sapere: C#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8258536" y="5746083"/>
            <a:ext cx="2643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React</a:t>
            </a:r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Native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7897814" y="6239706"/>
            <a:ext cx="336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Il linguaggio da sapere: JS</a:t>
            </a:r>
          </a:p>
        </p:txBody>
      </p:sp>
    </p:spTree>
    <p:extLst>
      <p:ext uri="{BB962C8B-B14F-4D97-AF65-F5344CB8AC3E}">
        <p14:creationId xmlns:p14="http://schemas.microsoft.com/office/powerpoint/2010/main" val="4172398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31/46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47564" y="3547830"/>
            <a:ext cx="789609" cy="7896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9" y="3467671"/>
            <a:ext cx="474964" cy="4749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01" y="3458559"/>
            <a:ext cx="878880" cy="87888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283156" y="4480656"/>
            <a:ext cx="9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4858923" y="4456427"/>
            <a:ext cx="1742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72" y="3639459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2933085" y="4481206"/>
            <a:ext cx="138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 err="1"/>
              <a:t>Prototyping</a:t>
            </a:r>
            <a:endParaRPr lang="it-IT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680" y="3573597"/>
            <a:ext cx="738075" cy="73807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8261458" y="4472439"/>
            <a:ext cx="240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454" y="3606987"/>
            <a:ext cx="730452" cy="73045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605" y="3547830"/>
            <a:ext cx="897697" cy="897697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6769820" y="4480656"/>
            <a:ext cx="132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0000"/>
                </a:solidFill>
              </a:rPr>
              <a:t>Testing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097265" y="4472439"/>
            <a:ext cx="171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Pubblicazione</a:t>
            </a:r>
          </a:p>
        </p:txBody>
      </p:sp>
    </p:spTree>
    <p:extLst>
      <p:ext uri="{BB962C8B-B14F-4D97-AF65-F5344CB8AC3E}">
        <p14:creationId xmlns:p14="http://schemas.microsoft.com/office/powerpoint/2010/main" val="279045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32/46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03045" y="3435178"/>
            <a:ext cx="11592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Lo sviluppatore parte da una posizione privilegiata</a:t>
            </a:r>
          </a:p>
        </p:txBody>
      </p:sp>
    </p:spTree>
    <p:extLst>
      <p:ext uri="{BB962C8B-B14F-4D97-AF65-F5344CB8AC3E}">
        <p14:creationId xmlns:p14="http://schemas.microsoft.com/office/powerpoint/2010/main" val="835578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32/46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03045" y="3435178"/>
            <a:ext cx="11592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Conosce alla perfezione il funzionamento dell’</a:t>
            </a:r>
            <a:r>
              <a:rPr lang="it-IT" sz="7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</a:t>
            </a:r>
            <a:endParaRPr lang="it-IT" sz="7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80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32/46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03045" y="3435178"/>
            <a:ext cx="11592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Sa come attivare tutte le funzioni</a:t>
            </a:r>
          </a:p>
        </p:txBody>
      </p:sp>
    </p:spTree>
    <p:extLst>
      <p:ext uri="{BB962C8B-B14F-4D97-AF65-F5344CB8AC3E}">
        <p14:creationId xmlns:p14="http://schemas.microsoft.com/office/powerpoint/2010/main" val="98477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32/46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03045" y="3435178"/>
            <a:ext cx="11592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Sa a cosa serve ogni bottone</a:t>
            </a:r>
          </a:p>
        </p:txBody>
      </p:sp>
    </p:spTree>
    <p:extLst>
      <p:ext uri="{BB962C8B-B14F-4D97-AF65-F5344CB8AC3E}">
        <p14:creationId xmlns:p14="http://schemas.microsoft.com/office/powerpoint/2010/main" val="451589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32/46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303045" y="3435178"/>
            <a:ext cx="11592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soluzione?</a:t>
            </a:r>
          </a:p>
        </p:txBody>
      </p:sp>
    </p:spTree>
    <p:extLst>
      <p:ext uri="{BB962C8B-B14F-4D97-AF65-F5344CB8AC3E}">
        <p14:creationId xmlns:p14="http://schemas.microsoft.com/office/powerpoint/2010/main" val="3329361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32/46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9094574" y="2295261"/>
            <a:ext cx="2891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soluzione?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360" y="3396338"/>
            <a:ext cx="5291781" cy="29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1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32/46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9094574" y="2295261"/>
            <a:ext cx="2891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soluzione?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243" y="2972663"/>
            <a:ext cx="8000015" cy="374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9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 cosa sto lavorando?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341849" y="2112487"/>
            <a:ext cx="875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Terremoti Italia per Windows 10 / </a:t>
            </a:r>
            <a:r>
              <a:rPr lang="it-IT" sz="3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Xamarin</a:t>
            </a:r>
            <a:endParaRPr lang="it-IT" sz="3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6/46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76" y="2785581"/>
            <a:ext cx="4446955" cy="359050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267" y="2785581"/>
            <a:ext cx="2067011" cy="359050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714" y="2785581"/>
            <a:ext cx="4349877" cy="359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641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32/46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9094574" y="2295261"/>
            <a:ext cx="2891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soluzione?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80" y="2801879"/>
            <a:ext cx="3132141" cy="399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4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32/46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9094574" y="2295261"/>
            <a:ext cx="2891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soluzione?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303045" y="3435178"/>
            <a:ext cx="115923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7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Fate testare la vostra </a:t>
            </a:r>
            <a:r>
              <a:rPr lang="it-IT" sz="7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</a:t>
            </a:r>
            <a:r>
              <a:rPr lang="it-IT" sz="7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ad altra gente</a:t>
            </a:r>
          </a:p>
        </p:txBody>
      </p:sp>
    </p:spTree>
    <p:extLst>
      <p:ext uri="{BB962C8B-B14F-4D97-AF65-F5344CB8AC3E}">
        <p14:creationId xmlns:p14="http://schemas.microsoft.com/office/powerpoint/2010/main" val="47439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33/46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9094574" y="2295261"/>
            <a:ext cx="2891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soluzione?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3" y="3553777"/>
            <a:ext cx="4762500" cy="923925"/>
          </a:xfrm>
          <a:prstGeom prst="rect">
            <a:avLst/>
          </a:prstGeom>
        </p:spPr>
      </p:pic>
      <p:sp>
        <p:nvSpPr>
          <p:cNvPr id="11" name="Parentesi graffa aperta 10"/>
          <p:cNvSpPr/>
          <p:nvPr/>
        </p:nvSpPr>
        <p:spPr>
          <a:xfrm rot="5400000">
            <a:off x="2669141" y="2625113"/>
            <a:ext cx="337482" cy="4471804"/>
          </a:xfrm>
          <a:prstGeom prst="leftBrace">
            <a:avLst>
              <a:gd name="adj1" fmla="val 78328"/>
              <a:gd name="adj2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703" y="5021039"/>
            <a:ext cx="1021080" cy="102108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19" y="5244328"/>
            <a:ext cx="749879" cy="777965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232" y="5244328"/>
            <a:ext cx="1106305" cy="580810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337549" y="6022293"/>
            <a:ext cx="147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Xamarin</a:t>
            </a: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Test Cloud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2098173" y="6159453"/>
            <a:ext cx="1479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HockeyApp</a:t>
            </a:r>
            <a:endParaRPr lang="it-IT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3858797" y="6145403"/>
            <a:ext cx="1479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Azure</a:t>
            </a:r>
            <a:endParaRPr lang="it-IT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695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33/46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9094574" y="2295261"/>
            <a:ext cx="2891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La soluzione?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83" y="3553777"/>
            <a:ext cx="4762500" cy="923925"/>
          </a:xfrm>
          <a:prstGeom prst="rect">
            <a:avLst/>
          </a:prstGeom>
        </p:spPr>
      </p:pic>
      <p:sp>
        <p:nvSpPr>
          <p:cNvPr id="11" name="Parentesi graffa aperta 10"/>
          <p:cNvSpPr/>
          <p:nvPr/>
        </p:nvSpPr>
        <p:spPr>
          <a:xfrm rot="5400000">
            <a:off x="2669141" y="2625113"/>
            <a:ext cx="337482" cy="4471804"/>
          </a:xfrm>
          <a:prstGeom prst="leftBrace">
            <a:avLst>
              <a:gd name="adj1" fmla="val 78328"/>
              <a:gd name="adj2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368041" y="6022293"/>
            <a:ext cx="98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Android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1714698" y="6022293"/>
            <a:ext cx="766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Apple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3858795" y="6022293"/>
            <a:ext cx="14794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React</a:t>
            </a:r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Native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15" y="5134742"/>
            <a:ext cx="782565" cy="78256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536" y="5147602"/>
            <a:ext cx="645273" cy="645273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2271" y="5135955"/>
            <a:ext cx="1192467" cy="843111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0311" y="4998868"/>
            <a:ext cx="1117283" cy="1117283"/>
          </a:xfrm>
          <a:prstGeom prst="rect">
            <a:avLst/>
          </a:prstGeom>
        </p:spPr>
      </p:pic>
      <p:sp>
        <p:nvSpPr>
          <p:cNvPr id="24" name="CasellaDiTesto 23"/>
          <p:cNvSpPr txBox="1"/>
          <p:nvPr/>
        </p:nvSpPr>
        <p:spPr>
          <a:xfrm>
            <a:off x="2870089" y="6022293"/>
            <a:ext cx="957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Xamarin</a:t>
            </a:r>
            <a:endParaRPr lang="it-IT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1570" y="2998988"/>
            <a:ext cx="1902612" cy="1478714"/>
          </a:xfrm>
          <a:prstGeom prst="rect">
            <a:avLst/>
          </a:prstGeom>
        </p:spPr>
      </p:pic>
      <p:sp>
        <p:nvSpPr>
          <p:cNvPr id="26" name="Parentesi graffa aperta 25"/>
          <p:cNvSpPr/>
          <p:nvPr/>
        </p:nvSpPr>
        <p:spPr>
          <a:xfrm rot="5400000">
            <a:off x="9174135" y="2594225"/>
            <a:ext cx="337482" cy="4471804"/>
          </a:xfrm>
          <a:prstGeom prst="leftBrace">
            <a:avLst>
              <a:gd name="adj1" fmla="val 78328"/>
              <a:gd name="adj2" fmla="val 50000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CasellaDiTesto 26"/>
          <p:cNvSpPr txBox="1"/>
          <p:nvPr/>
        </p:nvSpPr>
        <p:spPr>
          <a:xfrm>
            <a:off x="7622281" y="6009433"/>
            <a:ext cx="9807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Android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8968938" y="6009433"/>
            <a:ext cx="766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Apple</a:t>
            </a:r>
          </a:p>
        </p:txBody>
      </p:sp>
      <p:pic>
        <p:nvPicPr>
          <p:cNvPr id="30" name="Immagin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355" y="5121882"/>
            <a:ext cx="782565" cy="782565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76" y="5134742"/>
            <a:ext cx="645273" cy="645273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9"/>
          <a:srcRect l="37929" r="37791"/>
          <a:stretch/>
        </p:blipFill>
        <p:spPr>
          <a:xfrm>
            <a:off x="10200905" y="5064611"/>
            <a:ext cx="870369" cy="811254"/>
          </a:xfrm>
          <a:prstGeom prst="rect">
            <a:avLst/>
          </a:prstGeom>
        </p:spPr>
      </p:pic>
      <p:sp>
        <p:nvSpPr>
          <p:cNvPr id="33" name="CasellaDiTesto 32"/>
          <p:cNvSpPr txBox="1"/>
          <p:nvPr/>
        </p:nvSpPr>
        <p:spPr>
          <a:xfrm>
            <a:off x="10439598" y="6006799"/>
            <a:ext cx="766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Unity</a:t>
            </a:r>
            <a:endParaRPr lang="it-IT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323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3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33/46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924" y="2284711"/>
            <a:ext cx="2332857" cy="45257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830" y="3187830"/>
            <a:ext cx="5358175" cy="354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4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34/46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727" y="3832654"/>
            <a:ext cx="1530869" cy="153086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354595" y="4366053"/>
            <a:ext cx="2940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70703" y="5721350"/>
            <a:ext cx="1133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Si tracciano i comportamenti, non le persone</a:t>
            </a:r>
          </a:p>
        </p:txBody>
      </p:sp>
    </p:spTree>
    <p:extLst>
      <p:ext uri="{BB962C8B-B14F-4D97-AF65-F5344CB8AC3E}">
        <p14:creationId xmlns:p14="http://schemas.microsoft.com/office/powerpoint/2010/main" val="1955515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34/46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00" y="3638560"/>
            <a:ext cx="3153292" cy="238741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359" y="3815354"/>
            <a:ext cx="2231823" cy="1171707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8188726" y="5194980"/>
            <a:ext cx="19790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Azure</a:t>
            </a: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</a:t>
            </a: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Insight</a:t>
            </a:r>
          </a:p>
        </p:txBody>
      </p:sp>
    </p:spTree>
    <p:extLst>
      <p:ext uri="{BB962C8B-B14F-4D97-AF65-F5344CB8AC3E}">
        <p14:creationId xmlns:p14="http://schemas.microsoft.com/office/powerpoint/2010/main" val="178965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34/46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00" y="3638560"/>
            <a:ext cx="3153292" cy="238741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5527" y="4054432"/>
            <a:ext cx="47625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74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35/46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51" y="2049333"/>
            <a:ext cx="1249722" cy="94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189" y="3164838"/>
            <a:ext cx="7823237" cy="369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7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35/46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51" y="2049333"/>
            <a:ext cx="1249722" cy="94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4449" y="3187830"/>
            <a:ext cx="7545603" cy="358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61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 cosa sto lavorando?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413267" y="2124362"/>
            <a:ext cx="8753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Trenitaly</a:t>
            </a:r>
            <a:r>
              <a:rPr lang="it-IT" sz="3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per Windows 10 / </a:t>
            </a:r>
            <a:r>
              <a:rPr lang="it-IT" sz="3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Xamarin</a:t>
            </a:r>
            <a:endParaRPr lang="it-IT" sz="3200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7/46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67" y="2804232"/>
            <a:ext cx="2530369" cy="3742326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02" y="2804231"/>
            <a:ext cx="2532799" cy="3725665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420" y="2804231"/>
            <a:ext cx="2537779" cy="3752606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485" y="2804231"/>
            <a:ext cx="2557337" cy="374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805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35/46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51" y="2049333"/>
            <a:ext cx="1249722" cy="94618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09" y="3172718"/>
            <a:ext cx="9459483" cy="360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80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35/46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51" y="2049333"/>
            <a:ext cx="1249722" cy="94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239" y="3172718"/>
            <a:ext cx="7870024" cy="356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0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35/46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51" y="2049333"/>
            <a:ext cx="1249722" cy="94618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784" y="3187830"/>
            <a:ext cx="7458933" cy="354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57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35/46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51" y="2049333"/>
            <a:ext cx="1249722" cy="9461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524" y="3187830"/>
            <a:ext cx="7523453" cy="359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99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35/46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651" y="2049333"/>
            <a:ext cx="1249722" cy="94618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614" y="3187830"/>
            <a:ext cx="1927847" cy="342899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4223" y="3187830"/>
            <a:ext cx="1891955" cy="336515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4940" y="3187830"/>
            <a:ext cx="1901217" cy="33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36/46</a:t>
            </a:r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83" y="2141961"/>
            <a:ext cx="738075" cy="738075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163347" y="2049333"/>
            <a:ext cx="242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 err="1">
                <a:solidFill>
                  <a:srgbClr val="000000"/>
                </a:solidFill>
              </a:rPr>
              <a:t>Testing</a:t>
            </a:r>
            <a:endParaRPr lang="it-IT" sz="5400" dirty="0">
              <a:solidFill>
                <a:srgbClr val="000000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0107" y="2141961"/>
            <a:ext cx="697986" cy="697986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9275426" y="2249388"/>
            <a:ext cx="179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Analytics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41" y="3445475"/>
            <a:ext cx="2724020" cy="27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11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37/46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47564" y="3547830"/>
            <a:ext cx="789609" cy="7896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9" y="3467671"/>
            <a:ext cx="474964" cy="4749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01" y="3458559"/>
            <a:ext cx="878880" cy="87888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283156" y="4480656"/>
            <a:ext cx="9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4858923" y="4456427"/>
            <a:ext cx="1742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72" y="3639459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2933085" y="4481206"/>
            <a:ext cx="138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 err="1"/>
              <a:t>Prototyping</a:t>
            </a:r>
            <a:endParaRPr lang="it-IT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680" y="3573597"/>
            <a:ext cx="738075" cy="73807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8261458" y="4472439"/>
            <a:ext cx="240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454" y="3606987"/>
            <a:ext cx="730452" cy="73045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605" y="3547830"/>
            <a:ext cx="897697" cy="897697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6769820" y="4480656"/>
            <a:ext cx="132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0000"/>
                </a:solidFill>
              </a:rPr>
              <a:t>Testing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097265" y="4472439"/>
            <a:ext cx="171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Pubblicazione</a:t>
            </a:r>
          </a:p>
        </p:txBody>
      </p:sp>
    </p:spTree>
    <p:extLst>
      <p:ext uri="{BB962C8B-B14F-4D97-AF65-F5344CB8AC3E}">
        <p14:creationId xmlns:p14="http://schemas.microsoft.com/office/powerpoint/2010/main" val="1195801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37/46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03133" y="3359226"/>
            <a:ext cx="1159239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Ovvero: come realizzare qualche soldo dal vostro lavoro/passione</a:t>
            </a:r>
          </a:p>
        </p:txBody>
      </p:sp>
    </p:spTree>
    <p:extLst>
      <p:ext uri="{BB962C8B-B14F-4D97-AF65-F5344CB8AC3E}">
        <p14:creationId xmlns:p14="http://schemas.microsoft.com/office/powerpoint/2010/main" val="86883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37/46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03133" y="4002692"/>
            <a:ext cx="115923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Non è così scontato</a:t>
            </a:r>
          </a:p>
        </p:txBody>
      </p:sp>
    </p:spTree>
    <p:extLst>
      <p:ext uri="{BB962C8B-B14F-4D97-AF65-F5344CB8AC3E}">
        <p14:creationId xmlns:p14="http://schemas.microsoft.com/office/powerpoint/2010/main" val="1027506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37/46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397" y="3265460"/>
            <a:ext cx="4431922" cy="341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65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ho iniziato?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8/46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996122" y="3247619"/>
            <a:ext cx="619975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5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Passione</a:t>
            </a:r>
          </a:p>
        </p:txBody>
      </p:sp>
    </p:spTree>
    <p:extLst>
      <p:ext uri="{BB962C8B-B14F-4D97-AF65-F5344CB8AC3E}">
        <p14:creationId xmlns:p14="http://schemas.microsoft.com/office/powerpoint/2010/main" val="253102659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38/46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03133" y="4002692"/>
            <a:ext cx="115923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Quali sono le strategie?</a:t>
            </a:r>
          </a:p>
        </p:txBody>
      </p:sp>
    </p:spTree>
    <p:extLst>
      <p:ext uri="{BB962C8B-B14F-4D97-AF65-F5344CB8AC3E}">
        <p14:creationId xmlns:p14="http://schemas.microsoft.com/office/powerpoint/2010/main" val="1379801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38/46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473576" y="2384883"/>
            <a:ext cx="364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Quali sono le strategie?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80321" y="3690581"/>
            <a:ext cx="364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Advertising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680321" y="4242516"/>
            <a:ext cx="364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In-</a:t>
            </a:r>
            <a:r>
              <a:rPr lang="it-IT" sz="2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</a:t>
            </a: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Purchase</a:t>
            </a:r>
            <a:endParaRPr lang="it-IT" sz="24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680321" y="4794451"/>
            <a:ext cx="364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Abbonamenti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80321" y="5346386"/>
            <a:ext cx="364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App</a:t>
            </a: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a pagamento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680321" y="5898321"/>
            <a:ext cx="364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Progetti commissionati</a:t>
            </a:r>
          </a:p>
        </p:txBody>
      </p:sp>
    </p:spTree>
    <p:extLst>
      <p:ext uri="{BB962C8B-B14F-4D97-AF65-F5344CB8AC3E}">
        <p14:creationId xmlns:p14="http://schemas.microsoft.com/office/powerpoint/2010/main" val="362902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38/46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473576" y="2384883"/>
            <a:ext cx="364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Quali sono le strategie?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898" y="3265460"/>
            <a:ext cx="4411690" cy="348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7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38/46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473576" y="2384883"/>
            <a:ext cx="3641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Quali sono le strategie?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16" y="3263127"/>
            <a:ext cx="4411690" cy="348934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633" y="3263127"/>
            <a:ext cx="6259570" cy="349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63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39/46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303133" y="4002692"/>
            <a:ext cx="115923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Quali servizi usare?</a:t>
            </a:r>
          </a:p>
        </p:txBody>
      </p:sp>
    </p:spTree>
    <p:extLst>
      <p:ext uri="{BB962C8B-B14F-4D97-AF65-F5344CB8AC3E}">
        <p14:creationId xmlns:p14="http://schemas.microsoft.com/office/powerpoint/2010/main" val="20245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39/46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9242766" y="2379838"/>
            <a:ext cx="294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Quali servizi usare?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52" y="3150128"/>
            <a:ext cx="3810000" cy="1905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052" y="4646735"/>
            <a:ext cx="2880366" cy="1040894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052" y="5981796"/>
            <a:ext cx="3288112" cy="569939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989" y="3621521"/>
            <a:ext cx="3122141" cy="700920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612" y="4615190"/>
            <a:ext cx="2356022" cy="1072439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612" y="5962606"/>
            <a:ext cx="3424202" cy="52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39/46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9242766" y="2379838"/>
            <a:ext cx="294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Quali servizi usare?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052" y="3611447"/>
            <a:ext cx="5067960" cy="253398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335" y="4493141"/>
            <a:ext cx="5025596" cy="7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339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39/46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133" y="1639653"/>
            <a:ext cx="3048000" cy="15240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574" y="2762698"/>
            <a:ext cx="2751437" cy="42188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303133" y="4002692"/>
            <a:ext cx="1159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CPC: Cost per Click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303133" y="4649023"/>
            <a:ext cx="1159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CPM: Cost per 1000 </a:t>
            </a:r>
            <a:r>
              <a:rPr lang="it-IT" sz="3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impressions</a:t>
            </a:r>
            <a:endParaRPr lang="it-IT" sz="3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303133" y="5353111"/>
            <a:ext cx="11592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CTR: Click </a:t>
            </a:r>
            <a:r>
              <a:rPr lang="it-IT" sz="3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Through</a:t>
            </a:r>
            <a:r>
              <a:rPr lang="it-IT" sz="3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Rate</a:t>
            </a:r>
          </a:p>
        </p:txBody>
      </p:sp>
    </p:spTree>
    <p:extLst>
      <p:ext uri="{BB962C8B-B14F-4D97-AF65-F5344CB8AC3E}">
        <p14:creationId xmlns:p14="http://schemas.microsoft.com/office/powerpoint/2010/main" val="290638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39/46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133" y="1639653"/>
            <a:ext cx="3048000" cy="15240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574" y="2762698"/>
            <a:ext cx="2751437" cy="421887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253618" y="3616689"/>
            <a:ext cx="1159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CPC: ~0,05€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253618" y="4415648"/>
            <a:ext cx="1159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CTR: 0,2%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53618" y="3168064"/>
            <a:ext cx="11592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Esempio per </a:t>
            </a:r>
            <a:r>
              <a:rPr lang="it-IT" sz="2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AdMob</a:t>
            </a:r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su </a:t>
            </a:r>
            <a:r>
              <a:rPr lang="it-IT" sz="20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WindowsPhone</a:t>
            </a:r>
            <a:endParaRPr lang="it-IT" sz="20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800921" y="3709021"/>
            <a:ext cx="8159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(arrotondando per eccesso) Ovvero servono 20 click per ricavare 1€… 20 click non sono tanti vero?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2423985" y="4509078"/>
            <a:ext cx="11592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Ovvero su 1000 impressioni.. Dovrei ottenere circa 2 click..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2423985" y="4890670"/>
            <a:ext cx="969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Servirebbero quindi 10.000 impressioni per avere la speranza di ricavare 1€</a:t>
            </a:r>
          </a:p>
        </p:txBody>
      </p:sp>
      <p:sp>
        <p:nvSpPr>
          <p:cNvPr id="19" name="CasellaDiTesto 18"/>
          <p:cNvSpPr txBox="1"/>
          <p:nvPr/>
        </p:nvSpPr>
        <p:spPr>
          <a:xfrm>
            <a:off x="184600" y="5387256"/>
            <a:ext cx="1159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AdMob</a:t>
            </a:r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paga quando arrivate a 75€</a:t>
            </a:r>
          </a:p>
        </p:txBody>
      </p:sp>
      <p:sp>
        <p:nvSpPr>
          <p:cNvPr id="20" name="CasellaDiTesto 19"/>
          <p:cNvSpPr txBox="1"/>
          <p:nvPr/>
        </p:nvSpPr>
        <p:spPr>
          <a:xfrm>
            <a:off x="6810271" y="5543963"/>
            <a:ext cx="495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Ovvero, circa 2.5€ al giorno..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6810271" y="5941327"/>
            <a:ext cx="495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Ovvero, 50 click al giorno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6825297" y="6338691"/>
            <a:ext cx="4951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Ovvero 25.000 impressioni al giorno</a:t>
            </a:r>
          </a:p>
        </p:txBody>
      </p:sp>
    </p:spTree>
    <p:extLst>
      <p:ext uri="{BB962C8B-B14F-4D97-AF65-F5344CB8AC3E}">
        <p14:creationId xmlns:p14="http://schemas.microsoft.com/office/powerpoint/2010/main" val="16732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8" grpId="0"/>
      <p:bldP spid="19" grpId="0"/>
      <p:bldP spid="20" grpId="0"/>
      <p:bldP spid="22" grpId="0"/>
      <p:bldP spid="2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40/46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303133" y="4002692"/>
            <a:ext cx="115923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Come ritirare/dichiarare i soldi guadagnati?</a:t>
            </a:r>
          </a:p>
        </p:txBody>
      </p:sp>
    </p:spTree>
    <p:extLst>
      <p:ext uri="{BB962C8B-B14F-4D97-AF65-F5344CB8AC3E}">
        <p14:creationId xmlns:p14="http://schemas.microsoft.com/office/powerpoint/2010/main" val="4064061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Perché ho iniziato?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8/46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388973" y="3247619"/>
            <a:ext cx="680690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5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Necessità</a:t>
            </a:r>
          </a:p>
        </p:txBody>
      </p:sp>
    </p:spTree>
    <p:extLst>
      <p:ext uri="{BB962C8B-B14F-4D97-AF65-F5344CB8AC3E}">
        <p14:creationId xmlns:p14="http://schemas.microsoft.com/office/powerpoint/2010/main" val="263985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40/46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7257064" y="2184587"/>
            <a:ext cx="483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Come ritirare/dichiarare i soldi guadagnati?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84600" y="3165522"/>
            <a:ext cx="11592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Da dove nasce il problema?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37" y="3853503"/>
            <a:ext cx="1228150" cy="122815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290" y="3853503"/>
            <a:ext cx="1228150" cy="122815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743" y="3862293"/>
            <a:ext cx="1219360" cy="121936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952" y="5334123"/>
            <a:ext cx="702381" cy="702381"/>
          </a:xfrm>
          <a:prstGeom prst="rect">
            <a:avLst/>
          </a:prstGeom>
        </p:spPr>
      </p:pic>
      <p:sp>
        <p:nvSpPr>
          <p:cNvPr id="20" name="CasellaDiTesto 19"/>
          <p:cNvSpPr txBox="1"/>
          <p:nvPr/>
        </p:nvSpPr>
        <p:spPr>
          <a:xfrm>
            <a:off x="819568" y="6245953"/>
            <a:ext cx="2315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Dublino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4821791" y="6239545"/>
            <a:ext cx="2315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Cork</a:t>
            </a:r>
          </a:p>
        </p:txBody>
      </p:sp>
      <p:sp>
        <p:nvSpPr>
          <p:cNvPr id="23" name="CasellaDiTesto 22"/>
          <p:cNvSpPr txBox="1"/>
          <p:nvPr/>
        </p:nvSpPr>
        <p:spPr>
          <a:xfrm>
            <a:off x="8800452" y="6239545"/>
            <a:ext cx="2315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Redmond</a:t>
            </a:r>
          </a:p>
        </p:txBody>
      </p:sp>
      <p:pic>
        <p:nvPicPr>
          <p:cNvPr id="24" name="Immagin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8174" y="5334123"/>
            <a:ext cx="702381" cy="702381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5232" y="5334122"/>
            <a:ext cx="702381" cy="7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08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40/46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915052" y="2088148"/>
            <a:ext cx="5611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00" y="2184587"/>
            <a:ext cx="730452" cy="730452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7257064" y="2184587"/>
            <a:ext cx="4834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Come ritirare/dichiarare i soldi guadagnati?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184600" y="3954566"/>
            <a:ext cx="115923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Possibile soluzione se non si ha la </a:t>
            </a:r>
            <a:r>
              <a:rPr lang="it-IT" sz="6600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p.iva</a:t>
            </a:r>
            <a:r>
              <a:rPr lang="it-IT" sz="6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35069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41/46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47564" y="3547830"/>
            <a:ext cx="789609" cy="7896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9" y="3467671"/>
            <a:ext cx="474964" cy="4749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01" y="3458559"/>
            <a:ext cx="878880" cy="87888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283156" y="4480656"/>
            <a:ext cx="9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4858923" y="4456427"/>
            <a:ext cx="1742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72" y="3639459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2933085" y="4481206"/>
            <a:ext cx="138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 err="1"/>
              <a:t>Prototyping</a:t>
            </a:r>
            <a:endParaRPr lang="it-IT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680" y="3573597"/>
            <a:ext cx="738075" cy="73807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8261458" y="4472439"/>
            <a:ext cx="240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454" y="3606987"/>
            <a:ext cx="730452" cy="73045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605" y="3547830"/>
            <a:ext cx="897697" cy="897697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6769820" y="4480656"/>
            <a:ext cx="132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0000"/>
                </a:solidFill>
              </a:rPr>
              <a:t>Testing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097265" y="4472439"/>
            <a:ext cx="171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Pubblicazione</a:t>
            </a:r>
          </a:p>
        </p:txBody>
      </p:sp>
    </p:spTree>
    <p:extLst>
      <p:ext uri="{BB962C8B-B14F-4D97-AF65-F5344CB8AC3E}">
        <p14:creationId xmlns:p14="http://schemas.microsoft.com/office/powerpoint/2010/main" val="3540628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41/10</a:t>
            </a:r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2" y="2143903"/>
            <a:ext cx="897697" cy="897697"/>
          </a:xfrm>
          <a:prstGeom prst="rect">
            <a:avLst/>
          </a:prstGeom>
        </p:spPr>
      </p:pic>
      <p:sp>
        <p:nvSpPr>
          <p:cNvPr id="32" name="CasellaDiTesto 31"/>
          <p:cNvSpPr txBox="1"/>
          <p:nvPr/>
        </p:nvSpPr>
        <p:spPr>
          <a:xfrm>
            <a:off x="1129169" y="2118270"/>
            <a:ext cx="457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Pubblicazione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20" y="3325704"/>
            <a:ext cx="3635635" cy="3383008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593" y="3325704"/>
            <a:ext cx="1901990" cy="338300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821" y="3325704"/>
            <a:ext cx="4508479" cy="33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99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42/46</a:t>
            </a:r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2" y="2143903"/>
            <a:ext cx="897697" cy="897697"/>
          </a:xfrm>
          <a:prstGeom prst="rect">
            <a:avLst/>
          </a:prstGeom>
        </p:spPr>
      </p:pic>
      <p:sp>
        <p:nvSpPr>
          <p:cNvPr id="32" name="CasellaDiTesto 31"/>
          <p:cNvSpPr txBox="1"/>
          <p:nvPr/>
        </p:nvSpPr>
        <p:spPr>
          <a:xfrm>
            <a:off x="1129169" y="2118270"/>
            <a:ext cx="457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Pubblicazione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575" y="3136899"/>
            <a:ext cx="2689352" cy="2689352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2297504" y="5506051"/>
            <a:ext cx="6379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Marketing</a:t>
            </a:r>
          </a:p>
        </p:txBody>
      </p:sp>
    </p:spTree>
    <p:extLst>
      <p:ext uri="{BB962C8B-B14F-4D97-AF65-F5344CB8AC3E}">
        <p14:creationId xmlns:p14="http://schemas.microsoft.com/office/powerpoint/2010/main" val="2916223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42/46</a:t>
            </a:r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2" y="2143903"/>
            <a:ext cx="897697" cy="897697"/>
          </a:xfrm>
          <a:prstGeom prst="rect">
            <a:avLst/>
          </a:prstGeom>
        </p:spPr>
      </p:pic>
      <p:sp>
        <p:nvSpPr>
          <p:cNvPr id="32" name="CasellaDiTesto 31"/>
          <p:cNvSpPr txBox="1"/>
          <p:nvPr/>
        </p:nvSpPr>
        <p:spPr>
          <a:xfrm>
            <a:off x="1129169" y="2118270"/>
            <a:ext cx="457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Pubblicazione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950" y="3815341"/>
            <a:ext cx="1556674" cy="1556674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654" y="5845301"/>
            <a:ext cx="593353" cy="4826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3273" y="5029452"/>
            <a:ext cx="800100" cy="80010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4067" y="5845301"/>
            <a:ext cx="555408" cy="55540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4209" y="5092592"/>
            <a:ext cx="673819" cy="673819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2711" y="3162238"/>
            <a:ext cx="610840" cy="61084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16546" y="4886451"/>
            <a:ext cx="729165" cy="729165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92148" y="3426582"/>
            <a:ext cx="528319" cy="528319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52287" y="5849630"/>
            <a:ext cx="592480" cy="592480"/>
          </a:xfrm>
          <a:prstGeom prst="rect">
            <a:avLst/>
          </a:prstGeom>
        </p:spPr>
      </p:pic>
      <p:cxnSp>
        <p:nvCxnSpPr>
          <p:cNvPr id="23" name="Connettore diritto 22"/>
          <p:cNvCxnSpPr/>
          <p:nvPr/>
        </p:nvCxnSpPr>
        <p:spPr>
          <a:xfrm flipH="1" flipV="1">
            <a:off x="3941303" y="3781057"/>
            <a:ext cx="783097" cy="4607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nettore diritto 25"/>
          <p:cNvCxnSpPr/>
          <p:nvPr/>
        </p:nvCxnSpPr>
        <p:spPr>
          <a:xfrm flipH="1">
            <a:off x="4332851" y="5092592"/>
            <a:ext cx="641099" cy="5230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nettore diritto 28"/>
          <p:cNvCxnSpPr/>
          <p:nvPr/>
        </p:nvCxnSpPr>
        <p:spPr>
          <a:xfrm flipH="1" flipV="1">
            <a:off x="6530624" y="5029452"/>
            <a:ext cx="641099" cy="22158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nettore diritto 32"/>
          <p:cNvCxnSpPr/>
          <p:nvPr/>
        </p:nvCxnSpPr>
        <p:spPr>
          <a:xfrm flipH="1">
            <a:off x="6484778" y="3690741"/>
            <a:ext cx="563722" cy="39139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ttore diritto 34"/>
          <p:cNvCxnSpPr>
            <a:stCxn id="21" idx="0"/>
            <a:endCxn id="5" idx="2"/>
          </p:cNvCxnSpPr>
          <p:nvPr/>
        </p:nvCxnSpPr>
        <p:spPr>
          <a:xfrm flipH="1" flipV="1">
            <a:off x="5752287" y="5372015"/>
            <a:ext cx="296240" cy="4776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CasellaDiTesto 41"/>
          <p:cNvSpPr txBox="1"/>
          <p:nvPr/>
        </p:nvSpPr>
        <p:spPr>
          <a:xfrm>
            <a:off x="1457524" y="5610822"/>
            <a:ext cx="101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Social</a:t>
            </a:r>
          </a:p>
        </p:txBody>
      </p:sp>
      <p:sp>
        <p:nvSpPr>
          <p:cNvPr id="43" name="CasellaDiTesto 42"/>
          <p:cNvSpPr txBox="1"/>
          <p:nvPr/>
        </p:nvSpPr>
        <p:spPr>
          <a:xfrm>
            <a:off x="1474524" y="3601318"/>
            <a:ext cx="1863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Beta Program</a:t>
            </a:r>
          </a:p>
        </p:txBody>
      </p:sp>
      <p:sp>
        <p:nvSpPr>
          <p:cNvPr id="44" name="CasellaDiTesto 43"/>
          <p:cNvSpPr txBox="1"/>
          <p:nvPr/>
        </p:nvSpPr>
        <p:spPr>
          <a:xfrm>
            <a:off x="7990180" y="3515215"/>
            <a:ext cx="101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Blog</a:t>
            </a:r>
          </a:p>
        </p:txBody>
      </p:sp>
      <p:sp>
        <p:nvSpPr>
          <p:cNvPr id="45" name="CasellaDiTesto 44"/>
          <p:cNvSpPr txBox="1"/>
          <p:nvPr/>
        </p:nvSpPr>
        <p:spPr>
          <a:xfrm>
            <a:off x="8231698" y="5610822"/>
            <a:ext cx="101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Forum</a:t>
            </a:r>
          </a:p>
        </p:txBody>
      </p:sp>
      <p:sp>
        <p:nvSpPr>
          <p:cNvPr id="46" name="CasellaDiTesto 45"/>
          <p:cNvSpPr txBox="1"/>
          <p:nvPr/>
        </p:nvSpPr>
        <p:spPr>
          <a:xfrm>
            <a:off x="6484778" y="6369779"/>
            <a:ext cx="166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>
                    <a:lumMod val="85000"/>
                    <a:lumOff val="15000"/>
                  </a:schemeClr>
                </a:solidFill>
              </a:rPr>
              <a:t>Newsletter</a:t>
            </a:r>
          </a:p>
        </p:txBody>
      </p:sp>
    </p:spTree>
    <p:extLst>
      <p:ext uri="{BB962C8B-B14F-4D97-AF65-F5344CB8AC3E}">
        <p14:creationId xmlns:p14="http://schemas.microsoft.com/office/powerpoint/2010/main" val="758807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42/46</a:t>
            </a:r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2" y="2143903"/>
            <a:ext cx="897697" cy="897697"/>
          </a:xfrm>
          <a:prstGeom prst="rect">
            <a:avLst/>
          </a:prstGeom>
        </p:spPr>
      </p:pic>
      <p:sp>
        <p:nvSpPr>
          <p:cNvPr id="32" name="CasellaDiTesto 31"/>
          <p:cNvSpPr txBox="1"/>
          <p:nvPr/>
        </p:nvSpPr>
        <p:spPr>
          <a:xfrm>
            <a:off x="1129169" y="2118270"/>
            <a:ext cx="457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Pubblicazione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266" y="2118270"/>
            <a:ext cx="736515" cy="7365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08" y="3676277"/>
            <a:ext cx="1756481" cy="1756481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2174789" y="3670240"/>
            <a:ext cx="619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Quick</a:t>
            </a:r>
            <a:r>
              <a:rPr lang="it-IT" sz="40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40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Launcher</a:t>
            </a:r>
            <a:endParaRPr lang="it-IT" sz="40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2174789" y="4448356"/>
            <a:ext cx="619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100.000+ </a:t>
            </a:r>
            <a:r>
              <a:rPr lang="it-IT" sz="28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downloads</a:t>
            </a:r>
            <a:endParaRPr lang="it-IT" sz="28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CasellaDiTesto 30"/>
          <p:cNvSpPr txBox="1"/>
          <p:nvPr/>
        </p:nvSpPr>
        <p:spPr>
          <a:xfrm>
            <a:off x="2174789" y="5041806"/>
            <a:ext cx="820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40.000</a:t>
            </a:r>
            <a:r>
              <a:rPr lang="it-IT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durante</a:t>
            </a:r>
            <a:r>
              <a:rPr lang="it-IT" sz="2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it-IT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la prima settimana</a:t>
            </a:r>
            <a:endParaRPr lang="it-IT" sz="2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389" y="2920524"/>
            <a:ext cx="2147330" cy="357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2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42/46</a:t>
            </a:r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2" y="2143903"/>
            <a:ext cx="897697" cy="897697"/>
          </a:xfrm>
          <a:prstGeom prst="rect">
            <a:avLst/>
          </a:prstGeom>
        </p:spPr>
      </p:pic>
      <p:sp>
        <p:nvSpPr>
          <p:cNvPr id="32" name="CasellaDiTesto 31"/>
          <p:cNvSpPr txBox="1"/>
          <p:nvPr/>
        </p:nvSpPr>
        <p:spPr>
          <a:xfrm>
            <a:off x="1129169" y="2118270"/>
            <a:ext cx="457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Pubblicazione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266" y="2118270"/>
            <a:ext cx="736515" cy="736515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68" y="2143904"/>
            <a:ext cx="710882" cy="710882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72" y="3143432"/>
            <a:ext cx="2112155" cy="357966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4581" y="3143432"/>
            <a:ext cx="2866937" cy="357966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284" y="3143432"/>
            <a:ext cx="2962773" cy="3579667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0151" y="3143432"/>
            <a:ext cx="3286702" cy="35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9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Ultimi consigli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42/46</a:t>
            </a:r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72" y="2143903"/>
            <a:ext cx="897697" cy="897697"/>
          </a:xfrm>
          <a:prstGeom prst="rect">
            <a:avLst/>
          </a:prstGeom>
        </p:spPr>
      </p:pic>
      <p:sp>
        <p:nvSpPr>
          <p:cNvPr id="32" name="CasellaDiTesto 31"/>
          <p:cNvSpPr txBox="1"/>
          <p:nvPr/>
        </p:nvSpPr>
        <p:spPr>
          <a:xfrm>
            <a:off x="1129169" y="2118270"/>
            <a:ext cx="4570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>
                <a:solidFill>
                  <a:srgbClr val="000000"/>
                </a:solidFill>
              </a:rPr>
              <a:t>Pubblicazione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248207" y="3196282"/>
            <a:ext cx="1030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Ascoltate gli utenti… ma non troppo!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248207" y="3935739"/>
            <a:ext cx="1030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Aggiornate spesso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248206" y="4675196"/>
            <a:ext cx="11762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Ogni occasione è buona per farsi pubblicità.. Senza esagerare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248206" y="5414653"/>
            <a:ext cx="1030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Cercate di creare una community</a:t>
            </a:r>
          </a:p>
        </p:txBody>
      </p:sp>
      <p:sp>
        <p:nvSpPr>
          <p:cNvPr id="16" name="CasellaDiTesto 15"/>
          <p:cNvSpPr txBox="1"/>
          <p:nvPr/>
        </p:nvSpPr>
        <p:spPr>
          <a:xfrm>
            <a:off x="248206" y="6154110"/>
            <a:ext cx="10308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Create dei Beta Program</a:t>
            </a:r>
          </a:p>
        </p:txBody>
      </p:sp>
    </p:spTree>
    <p:extLst>
      <p:ext uri="{BB962C8B-B14F-4D97-AF65-F5344CB8AC3E}">
        <p14:creationId xmlns:p14="http://schemas.microsoft.com/office/powerpoint/2010/main" val="341956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4" grpId="0"/>
      <p:bldP spid="15" grpId="0"/>
      <p:bldP spid="16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processo migliore</a:t>
            </a:r>
          </a:p>
        </p:txBody>
      </p:sp>
      <p:sp>
        <p:nvSpPr>
          <p:cNvPr id="17" name="CasellaDiTesto 16"/>
          <p:cNvSpPr txBox="1"/>
          <p:nvPr/>
        </p:nvSpPr>
        <p:spPr>
          <a:xfrm>
            <a:off x="11071274" y="12098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43/46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47564" y="3547830"/>
            <a:ext cx="789609" cy="789609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9" y="3467671"/>
            <a:ext cx="474964" cy="4749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101" y="3458559"/>
            <a:ext cx="878880" cy="87888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283156" y="4480656"/>
            <a:ext cx="949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/>
              <a:t>Idea</a:t>
            </a:r>
          </a:p>
        </p:txBody>
      </p:sp>
      <p:sp>
        <p:nvSpPr>
          <p:cNvPr id="18" name="CasellaDiTesto 17"/>
          <p:cNvSpPr txBox="1"/>
          <p:nvPr/>
        </p:nvSpPr>
        <p:spPr>
          <a:xfrm>
            <a:off x="4858923" y="4456427"/>
            <a:ext cx="1742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Sviluppo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872" y="3639459"/>
            <a:ext cx="759530" cy="759530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2933085" y="4481206"/>
            <a:ext cx="138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>
                <a:solidFill>
                  <a:srgbClr val="000000"/>
                </a:solidFill>
              </a:defRPr>
            </a:lvl1pPr>
          </a:lstStyle>
          <a:p>
            <a:r>
              <a:rPr lang="it-IT" dirty="0" err="1"/>
              <a:t>Prototyping</a:t>
            </a:r>
            <a:endParaRPr lang="it-IT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680" y="3573597"/>
            <a:ext cx="738075" cy="738075"/>
          </a:xfrm>
          <a:prstGeom prst="rect">
            <a:avLst/>
          </a:prstGeom>
        </p:spPr>
      </p:pic>
      <p:sp>
        <p:nvSpPr>
          <p:cNvPr id="21" name="CasellaDiTesto 20"/>
          <p:cNvSpPr txBox="1"/>
          <p:nvPr/>
        </p:nvSpPr>
        <p:spPr>
          <a:xfrm>
            <a:off x="8261458" y="4472439"/>
            <a:ext cx="2401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Monetizzazione</a:t>
            </a:r>
          </a:p>
        </p:txBody>
      </p:sp>
      <p:pic>
        <p:nvPicPr>
          <p:cNvPr id="26" name="Immagin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454" y="3606987"/>
            <a:ext cx="730452" cy="73045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02605" y="3547830"/>
            <a:ext cx="897697" cy="897697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6769820" y="4480656"/>
            <a:ext cx="1323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solidFill>
                  <a:srgbClr val="000000"/>
                </a:solidFill>
              </a:rPr>
              <a:t>Testing</a:t>
            </a:r>
            <a:endParaRPr lang="it-IT" sz="1600" dirty="0">
              <a:solidFill>
                <a:srgbClr val="000000"/>
              </a:solidFill>
            </a:endParaRPr>
          </a:p>
        </p:txBody>
      </p:sp>
      <p:sp>
        <p:nvSpPr>
          <p:cNvPr id="32" name="CasellaDiTesto 31"/>
          <p:cNvSpPr txBox="1"/>
          <p:nvPr/>
        </p:nvSpPr>
        <p:spPr>
          <a:xfrm>
            <a:off x="10097265" y="4472439"/>
            <a:ext cx="1719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0000"/>
                </a:solidFill>
              </a:rPr>
              <a:t>Pubblicazione</a:t>
            </a:r>
          </a:p>
        </p:txBody>
      </p:sp>
    </p:spTree>
    <p:extLst>
      <p:ext uri="{BB962C8B-B14F-4D97-AF65-F5344CB8AC3E}">
        <p14:creationId xmlns:p14="http://schemas.microsoft.com/office/powerpoint/2010/main" val="89366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erlino">
  <a:themeElements>
    <a:clrScheme name="Giallo arancion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Personalizzato 2">
      <a:majorFont>
        <a:latin typeface="HelveticaNeue-Medium"/>
        <a:ea typeface=""/>
        <a:cs typeface=""/>
      </a:majorFont>
      <a:minorFont>
        <a:latin typeface="HelveticaNeue-Light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lo Klab.potx" id="{42E070FC-4A06-45BE-8060-9000F36A7521}" vid="{82FD12F0-A3AB-4D7C-8822-C652CAE44EA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Modello Presentazione Klab</Template>
  <TotalTime>1873</TotalTime>
  <Words>1290</Words>
  <Application>Microsoft Office PowerPoint</Application>
  <PresentationFormat>Widescreen</PresentationFormat>
  <Paragraphs>543</Paragraphs>
  <Slides>104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104</vt:i4>
      </vt:variant>
    </vt:vector>
  </HeadingPairs>
  <TitlesOfParts>
    <vt:vector size="109" baseType="lpstr">
      <vt:lpstr>Arial</vt:lpstr>
      <vt:lpstr>Calibri</vt:lpstr>
      <vt:lpstr>HelveticaNeue-Light</vt:lpstr>
      <vt:lpstr>HelveticaNeue-Medium</vt:lpstr>
      <vt:lpstr>Berlino</vt:lpstr>
      <vt:lpstr>Building an app from scratch</vt:lpstr>
      <vt:lpstr>Ringraziamenti</vt:lpstr>
      <vt:lpstr>Di cosa parliamo oggi?</vt:lpstr>
      <vt:lpstr>Chi sono?</vt:lpstr>
      <vt:lpstr>Cosa ho creato?</vt:lpstr>
      <vt:lpstr>Su cosa sto lavorando?</vt:lpstr>
      <vt:lpstr>Su cosa sto lavorando?</vt:lpstr>
      <vt:lpstr>Perché ho iniziato?</vt:lpstr>
      <vt:lpstr>Perché ho iniziato?</vt:lpstr>
      <vt:lpstr>Perché ho iniziato?</vt:lpstr>
      <vt:lpstr>Da dove si inizia quindi?</vt:lpstr>
      <vt:lpstr>Da dove si inizia quindi?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Un processo migliore</vt:lpstr>
      <vt:lpstr>Ultimi consigli</vt:lpstr>
      <vt:lpstr>Un processo migliore</vt:lpstr>
      <vt:lpstr>Conclusioni</vt:lpstr>
      <vt:lpstr>Conclusioni</vt:lpstr>
      <vt:lpstr>Conclusioni</vt:lpstr>
      <vt:lpstr>Conclusioni</vt:lpstr>
      <vt:lpstr>Conclusioni</vt:lpstr>
    </vt:vector>
  </TitlesOfParts>
  <Company>ELFO S.r.l.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principale</dc:title>
  <dc:creator>Mirko Bellabarba</dc:creator>
  <cp:keywords>Ver template 02.00.02</cp:keywords>
  <cp:lastModifiedBy>Mirko Bellabarba</cp:lastModifiedBy>
  <cp:revision>86</cp:revision>
  <dcterms:created xsi:type="dcterms:W3CDTF">2017-04-17T10:41:01Z</dcterms:created>
  <dcterms:modified xsi:type="dcterms:W3CDTF">2017-05-29T06:11:07Z</dcterms:modified>
</cp:coreProperties>
</file>